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Masters/slideMaster1.xml" ContentType="application/vnd.openxmlformats-officedocument.presentationml.slideMaster+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3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8"/>
  </p:notesMasterIdLst>
  <p:sldIdLst>
    <p:sldId id="256" r:id="rId2"/>
    <p:sldId id="296" r:id="rId3"/>
    <p:sldId id="257" r:id="rId4"/>
    <p:sldId id="258" r:id="rId5"/>
    <p:sldId id="300" r:id="rId6"/>
    <p:sldId id="259" r:id="rId7"/>
    <p:sldId id="260" r:id="rId8"/>
    <p:sldId id="302" r:id="rId9"/>
    <p:sldId id="262" r:id="rId10"/>
    <p:sldId id="301" r:id="rId11"/>
    <p:sldId id="261" r:id="rId12"/>
    <p:sldId id="263" r:id="rId13"/>
    <p:sldId id="264" r:id="rId14"/>
    <p:sldId id="267" r:id="rId15"/>
    <p:sldId id="303" r:id="rId16"/>
    <p:sldId id="268" r:id="rId17"/>
    <p:sldId id="340" r:id="rId18"/>
    <p:sldId id="341" r:id="rId19"/>
    <p:sldId id="342" r:id="rId20"/>
    <p:sldId id="333" r:id="rId21"/>
    <p:sldId id="305" r:id="rId22"/>
    <p:sldId id="306" r:id="rId23"/>
    <p:sldId id="307" r:id="rId24"/>
    <p:sldId id="308" r:id="rId25"/>
    <p:sldId id="270" r:id="rId26"/>
    <p:sldId id="321" r:id="rId27"/>
    <p:sldId id="311" r:id="rId28"/>
    <p:sldId id="339" r:id="rId29"/>
    <p:sldId id="310" r:id="rId30"/>
    <p:sldId id="343" r:id="rId31"/>
    <p:sldId id="348" r:id="rId32"/>
    <p:sldId id="347" r:id="rId33"/>
    <p:sldId id="349" r:id="rId34"/>
    <p:sldId id="315" r:id="rId35"/>
    <p:sldId id="316" r:id="rId36"/>
    <p:sldId id="317" r:id="rId37"/>
    <p:sldId id="318" r:id="rId38"/>
    <p:sldId id="319" r:id="rId39"/>
    <p:sldId id="320" r:id="rId40"/>
    <p:sldId id="309" r:id="rId41"/>
    <p:sldId id="322" r:id="rId42"/>
    <p:sldId id="323" r:id="rId43"/>
    <p:sldId id="324" r:id="rId44"/>
    <p:sldId id="325" r:id="rId45"/>
    <p:sldId id="314" r:id="rId46"/>
    <p:sldId id="313" r:id="rId47"/>
    <p:sldId id="338" r:id="rId48"/>
    <p:sldId id="327" r:id="rId49"/>
    <p:sldId id="328" r:id="rId50"/>
    <p:sldId id="329" r:id="rId51"/>
    <p:sldId id="330" r:id="rId52"/>
    <p:sldId id="331" r:id="rId53"/>
    <p:sldId id="332" r:id="rId54"/>
    <p:sldId id="337" r:id="rId55"/>
    <p:sldId id="334" r:id="rId56"/>
    <p:sldId id="265" r:id="rId57"/>
    <p:sldId id="271" r:id="rId58"/>
    <p:sldId id="350" r:id="rId59"/>
    <p:sldId id="351" r:id="rId60"/>
    <p:sldId id="352" r:id="rId61"/>
    <p:sldId id="272" r:id="rId62"/>
    <p:sldId id="273" r:id="rId63"/>
    <p:sldId id="274" r:id="rId64"/>
    <p:sldId id="277" r:id="rId65"/>
    <p:sldId id="335" r:id="rId66"/>
    <p:sldId id="336" r:id="rId67"/>
  </p:sldIdLst>
  <p:sldSz cx="9144000" cy="5143500" type="screen16x9"/>
  <p:notesSz cx="6858000" cy="9144000"/>
  <p:embeddedFontLst>
    <p:embeddedFont>
      <p:font typeface="Avenir Next LT Pro Demi" panose="020B0704020202020204" pitchFamily="34" charset="0"/>
      <p:bold r:id="rId69"/>
      <p:boldItalic r:id="rId70"/>
    </p:embeddedFont>
    <p:embeddedFont>
      <p:font typeface="Barlow Condensed Light" panose="00000406000000000000" pitchFamily="2" charset="0"/>
      <p:regular r:id="rId71"/>
      <p:italic r:id="rId72"/>
    </p:embeddedFont>
    <p:embeddedFont>
      <p:font typeface="Bebas Neue" panose="020B0606020202050201" pitchFamily="34" charset="0"/>
      <p:regular r:id="rId73"/>
    </p:embeddedFont>
    <p:embeddedFont>
      <p:font typeface="Calibri" panose="020F0502020204030204" pitchFamily="34" charset="0"/>
      <p:regular r:id="rId74"/>
      <p:bold r:id="rId75"/>
      <p:italic r:id="rId76"/>
      <p:boldItalic r:id="rId77"/>
    </p:embeddedFont>
    <p:embeddedFont>
      <p:font typeface="Harrington" panose="04040505050A02020702" pitchFamily="82" charset="0"/>
      <p:regular r:id="rId78"/>
    </p:embeddedFont>
    <p:embeddedFont>
      <p:font typeface="Josefin Sans" pitchFamily="2" charset="0"/>
      <p:regular r:id="rId79"/>
      <p:bold r:id="rId80"/>
      <p:italic r:id="rId81"/>
      <p:boldItalic r:id="rId82"/>
    </p:embeddedFont>
    <p:embeddedFont>
      <p:font typeface="Lucida Handwriting" panose="03010101010101010101" pitchFamily="66" charset="0"/>
      <p:regular r:id="rId83"/>
    </p:embeddedFont>
    <p:embeddedFont>
      <p:font typeface="Open Sans" panose="020B060603050402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2C332-587F-357D-DA7A-02FE9F663233}" v="2070" dt="2023-04-20T09:51:17.109"/>
  </p1510:revLst>
</p1510:revInfo>
</file>

<file path=ppt/tableStyles.xml><?xml version="1.0" encoding="utf-8"?>
<a:tblStyleLst xmlns:a="http://schemas.openxmlformats.org/drawingml/2006/main" def="{23F9EA27-888D-44FA-9A1A-6621A224F1AA}">
  <a:tblStyle styleId="{23F9EA27-888D-44FA-9A1A-6621A224F1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4"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theme" Target="theme/theme1.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798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42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829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988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478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08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95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775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39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644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431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647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1357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8885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405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99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45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032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981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995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958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9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193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943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921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17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861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94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741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e1d838b627_4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e1d838b627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63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0" name="Google Shape;10;p2"/>
          <p:cNvPicPr preferRelativeResize="0"/>
          <p:nvPr/>
        </p:nvPicPr>
        <p:blipFill rotWithShape="1">
          <a:blip r:embed="rId3">
            <a:alphaModFix/>
          </a:blip>
          <a:srcRect l="3391" t="12033" r="5921" b="8952"/>
          <a:stretch/>
        </p:blipFill>
        <p:spPr>
          <a:xfrm rot="10800000" flipH="1">
            <a:off x="2511925" y="-154151"/>
            <a:ext cx="6741223" cy="4064326"/>
          </a:xfrm>
          <a:prstGeom prst="rect">
            <a:avLst/>
          </a:prstGeom>
          <a:noFill/>
          <a:ln>
            <a:noFill/>
          </a:ln>
        </p:spPr>
      </p:pic>
      <p:pic>
        <p:nvPicPr>
          <p:cNvPr id="11" name="Google Shape;11;p2"/>
          <p:cNvPicPr preferRelativeResize="0"/>
          <p:nvPr/>
        </p:nvPicPr>
        <p:blipFill rotWithShape="1">
          <a:blip r:embed="rId4">
            <a:alphaModFix/>
          </a:blip>
          <a:srcRect t="5455" b="10482"/>
          <a:stretch/>
        </p:blipFill>
        <p:spPr>
          <a:xfrm>
            <a:off x="-850650" y="-413525"/>
            <a:ext cx="4267899" cy="4323701"/>
          </a:xfrm>
          <a:prstGeom prst="rect">
            <a:avLst/>
          </a:prstGeom>
          <a:noFill/>
          <a:ln>
            <a:noFill/>
          </a:ln>
        </p:spPr>
      </p:pic>
      <p:pic>
        <p:nvPicPr>
          <p:cNvPr id="12" name="Google Shape;12;p2"/>
          <p:cNvPicPr preferRelativeResize="0"/>
          <p:nvPr/>
        </p:nvPicPr>
        <p:blipFill rotWithShape="1">
          <a:blip r:embed="rId5">
            <a:alphaModFix/>
          </a:blip>
          <a:srcRect l="5623" t="7633" r="6371" b="30099"/>
          <a:stretch/>
        </p:blipFill>
        <p:spPr>
          <a:xfrm rot="614970">
            <a:off x="1372020" y="2203085"/>
            <a:ext cx="5517088" cy="3202725"/>
          </a:xfrm>
          <a:prstGeom prst="rect">
            <a:avLst/>
          </a:prstGeom>
          <a:noFill/>
          <a:ln>
            <a:noFill/>
          </a:ln>
        </p:spPr>
      </p:pic>
      <p:sp>
        <p:nvSpPr>
          <p:cNvPr id="13" name="Google Shape;13;p2"/>
          <p:cNvSpPr txBox="1">
            <a:spLocks noGrp="1"/>
          </p:cNvSpPr>
          <p:nvPr>
            <p:ph type="ctrTitle"/>
          </p:nvPr>
        </p:nvSpPr>
        <p:spPr>
          <a:xfrm>
            <a:off x="1677750" y="1404463"/>
            <a:ext cx="5788500" cy="1824000"/>
          </a:xfrm>
          <a:prstGeom prst="rect">
            <a:avLst/>
          </a:prstGeom>
          <a:solidFill>
            <a:srgbClr val="FFFFFF">
              <a:alpha val="14880"/>
            </a:srgbClr>
          </a:solidFill>
          <a:ln>
            <a:noFill/>
          </a:ln>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677750" y="3228738"/>
            <a:ext cx="5788500" cy="51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87" name="Google Shape;87;p13"/>
          <p:cNvPicPr preferRelativeResize="0"/>
          <p:nvPr/>
        </p:nvPicPr>
        <p:blipFill rotWithShape="1">
          <a:blip r:embed="rId3">
            <a:alphaModFix/>
          </a:blip>
          <a:srcRect l="39639" t="45898" b="8303"/>
          <a:stretch/>
        </p:blipFill>
        <p:spPr>
          <a:xfrm rot="141313" flipH="1">
            <a:off x="5741277" y="-387062"/>
            <a:ext cx="3784143" cy="2355583"/>
          </a:xfrm>
          <a:prstGeom prst="rect">
            <a:avLst/>
          </a:prstGeom>
          <a:noFill/>
          <a:ln>
            <a:noFill/>
          </a:ln>
        </p:spPr>
      </p:pic>
      <p:pic>
        <p:nvPicPr>
          <p:cNvPr id="88" name="Google Shape;88;p13"/>
          <p:cNvPicPr preferRelativeResize="0"/>
          <p:nvPr/>
        </p:nvPicPr>
        <p:blipFill rotWithShape="1">
          <a:blip r:embed="rId4">
            <a:alphaModFix/>
          </a:blip>
          <a:srcRect l="3391" t="12033" r="5921" b="8952"/>
          <a:stretch/>
        </p:blipFill>
        <p:spPr>
          <a:xfrm rot="-2006809">
            <a:off x="4042000" y="2060725"/>
            <a:ext cx="6741223" cy="4064326"/>
          </a:xfrm>
          <a:prstGeom prst="rect">
            <a:avLst/>
          </a:prstGeom>
          <a:noFill/>
          <a:ln>
            <a:noFill/>
          </a:ln>
        </p:spPr>
      </p:pic>
      <p:pic>
        <p:nvPicPr>
          <p:cNvPr id="89" name="Google Shape;89;p13"/>
          <p:cNvPicPr preferRelativeResize="0"/>
          <p:nvPr/>
        </p:nvPicPr>
        <p:blipFill rotWithShape="1">
          <a:blip r:embed="rId5">
            <a:alphaModFix/>
          </a:blip>
          <a:srcRect l="22542" t="5455" r="9844" b="48657"/>
          <a:stretch/>
        </p:blipFill>
        <p:spPr>
          <a:xfrm rot="676510" flipH="1">
            <a:off x="-917196" y="2888473"/>
            <a:ext cx="2885591" cy="2360107"/>
          </a:xfrm>
          <a:prstGeom prst="rect">
            <a:avLst/>
          </a:prstGeom>
          <a:noFill/>
          <a:ln>
            <a:noFill/>
          </a:ln>
        </p:spPr>
      </p:pic>
      <p:sp>
        <p:nvSpPr>
          <p:cNvPr id="90" name="Google Shape;90;p13"/>
          <p:cNvSpPr txBox="1">
            <a:spLocks noGrp="1"/>
          </p:cNvSpPr>
          <p:nvPr>
            <p:ph type="subTitle" idx="1"/>
          </p:nvPr>
        </p:nvSpPr>
        <p:spPr>
          <a:xfrm>
            <a:off x="1884275" y="1836299"/>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subTitle" idx="2"/>
          </p:nvPr>
        </p:nvSpPr>
        <p:spPr>
          <a:xfrm>
            <a:off x="1884275" y="2998326"/>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p:nvPr>
        </p:nvSpPr>
        <p:spPr>
          <a:xfrm>
            <a:off x="720000" y="352507"/>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3"/>
          <p:cNvSpPr txBox="1">
            <a:spLocks noGrp="1"/>
          </p:cNvSpPr>
          <p:nvPr>
            <p:ph type="title" idx="3" hasCustomPrompt="1"/>
          </p:nvPr>
        </p:nvSpPr>
        <p:spPr>
          <a:xfrm>
            <a:off x="809982" y="1461100"/>
            <a:ext cx="9219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811332" y="2623200"/>
            <a:ext cx="9192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1884282" y="1461100"/>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6" name="Google Shape;96;p13"/>
          <p:cNvSpPr txBox="1">
            <a:spLocks noGrp="1"/>
          </p:cNvSpPr>
          <p:nvPr>
            <p:ph type="subTitle" idx="6"/>
          </p:nvPr>
        </p:nvSpPr>
        <p:spPr>
          <a:xfrm>
            <a:off x="1884282" y="2623203"/>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7" name="Google Shape;97;p13"/>
          <p:cNvSpPr txBox="1">
            <a:spLocks noGrp="1"/>
          </p:cNvSpPr>
          <p:nvPr>
            <p:ph type="subTitle" idx="7"/>
          </p:nvPr>
        </p:nvSpPr>
        <p:spPr>
          <a:xfrm>
            <a:off x="1884275" y="4160374"/>
            <a:ext cx="4931100" cy="4089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8" hasCustomPrompt="1"/>
          </p:nvPr>
        </p:nvSpPr>
        <p:spPr>
          <a:xfrm>
            <a:off x="811332" y="3785300"/>
            <a:ext cx="919200" cy="7839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9"/>
          </p:nvPr>
        </p:nvSpPr>
        <p:spPr>
          <a:xfrm>
            <a:off x="1884282" y="3785305"/>
            <a:ext cx="4931100" cy="447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
        <p:cNvGrpSpPr/>
        <p:nvPr/>
      </p:nvGrpSpPr>
      <p:grpSpPr>
        <a:xfrm>
          <a:off x="0" y="0"/>
          <a:ext cx="0" cy="0"/>
          <a:chOff x="0" y="0"/>
          <a:chExt cx="0" cy="0"/>
        </a:xfrm>
      </p:grpSpPr>
      <p:pic>
        <p:nvPicPr>
          <p:cNvPr id="101" name="Google Shape;101;p14"/>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02" name="Google Shape;102;p14"/>
          <p:cNvPicPr preferRelativeResize="0"/>
          <p:nvPr/>
        </p:nvPicPr>
        <p:blipFill rotWithShape="1">
          <a:blip r:embed="rId3">
            <a:alphaModFix/>
          </a:blip>
          <a:srcRect l="5626" t="31584" r="45187" b="8301"/>
          <a:stretch/>
        </p:blipFill>
        <p:spPr>
          <a:xfrm rot="-614968" flipH="1">
            <a:off x="-539226" y="-398114"/>
            <a:ext cx="3083502" cy="3091878"/>
          </a:xfrm>
          <a:prstGeom prst="rect">
            <a:avLst/>
          </a:prstGeom>
          <a:noFill/>
          <a:ln>
            <a:noFill/>
          </a:ln>
        </p:spPr>
      </p:pic>
      <p:pic>
        <p:nvPicPr>
          <p:cNvPr id="103" name="Google Shape;103;p14"/>
          <p:cNvPicPr preferRelativeResize="0"/>
          <p:nvPr/>
        </p:nvPicPr>
        <p:blipFill rotWithShape="1">
          <a:blip r:embed="rId4">
            <a:alphaModFix/>
          </a:blip>
          <a:srcRect l="3391" t="48834" r="53679" b="8949"/>
          <a:stretch/>
        </p:blipFill>
        <p:spPr>
          <a:xfrm rot="10800000" flipH="1">
            <a:off x="6283000" y="3096751"/>
            <a:ext cx="3191150" cy="2171449"/>
          </a:xfrm>
          <a:prstGeom prst="rect">
            <a:avLst/>
          </a:prstGeom>
          <a:noFill/>
          <a:ln>
            <a:noFill/>
          </a:ln>
        </p:spPr>
      </p:pic>
      <p:sp>
        <p:nvSpPr>
          <p:cNvPr id="104" name="Google Shape;104;p14"/>
          <p:cNvSpPr txBox="1">
            <a:spLocks noGrp="1"/>
          </p:cNvSpPr>
          <p:nvPr>
            <p:ph type="title"/>
          </p:nvPr>
        </p:nvSpPr>
        <p:spPr>
          <a:xfrm>
            <a:off x="720000" y="353002"/>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05"/>
        <p:cNvGrpSpPr/>
        <p:nvPr/>
      </p:nvGrpSpPr>
      <p:grpSpPr>
        <a:xfrm>
          <a:off x="0" y="0"/>
          <a:ext cx="0" cy="0"/>
          <a:chOff x="0" y="0"/>
          <a:chExt cx="0" cy="0"/>
        </a:xfrm>
      </p:grpSpPr>
      <p:pic>
        <p:nvPicPr>
          <p:cNvPr id="106" name="Google Shape;106;p15"/>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07" name="Google Shape;107;p15"/>
          <p:cNvPicPr preferRelativeResize="0"/>
          <p:nvPr/>
        </p:nvPicPr>
        <p:blipFill rotWithShape="1">
          <a:blip r:embed="rId3">
            <a:alphaModFix/>
          </a:blip>
          <a:srcRect l="17850" t="30343" b="10485"/>
          <a:stretch/>
        </p:blipFill>
        <p:spPr>
          <a:xfrm rot="1953085">
            <a:off x="-261572" y="-952407"/>
            <a:ext cx="3505919" cy="3043468"/>
          </a:xfrm>
          <a:prstGeom prst="rect">
            <a:avLst/>
          </a:prstGeom>
          <a:noFill/>
          <a:ln>
            <a:noFill/>
          </a:ln>
        </p:spPr>
      </p:pic>
      <p:pic>
        <p:nvPicPr>
          <p:cNvPr id="108" name="Google Shape;108;p15"/>
          <p:cNvPicPr preferRelativeResize="0"/>
          <p:nvPr/>
        </p:nvPicPr>
        <p:blipFill rotWithShape="1">
          <a:blip r:embed="rId3">
            <a:alphaModFix/>
          </a:blip>
          <a:srcRect t="30906" b="10480"/>
          <a:stretch/>
        </p:blipFill>
        <p:spPr>
          <a:xfrm rot="827262">
            <a:off x="5628198" y="-684635"/>
            <a:ext cx="4267900" cy="3014692"/>
          </a:xfrm>
          <a:prstGeom prst="rect">
            <a:avLst/>
          </a:prstGeom>
          <a:noFill/>
          <a:ln>
            <a:noFill/>
          </a:ln>
        </p:spPr>
      </p:pic>
      <p:pic>
        <p:nvPicPr>
          <p:cNvPr id="109" name="Google Shape;109;p15"/>
          <p:cNvPicPr preferRelativeResize="0"/>
          <p:nvPr/>
        </p:nvPicPr>
        <p:blipFill rotWithShape="1">
          <a:blip r:embed="rId4">
            <a:alphaModFix/>
          </a:blip>
          <a:srcRect l="16673" t="7633" b="36403"/>
          <a:stretch/>
        </p:blipFill>
        <p:spPr>
          <a:xfrm rot="614972">
            <a:off x="-698138" y="2813105"/>
            <a:ext cx="5224052" cy="2878513"/>
          </a:xfrm>
          <a:prstGeom prst="rect">
            <a:avLst/>
          </a:prstGeom>
          <a:noFill/>
          <a:ln>
            <a:noFill/>
          </a:ln>
        </p:spPr>
      </p:pic>
      <p:pic>
        <p:nvPicPr>
          <p:cNvPr id="110" name="Google Shape;110;p15"/>
          <p:cNvPicPr preferRelativeResize="0"/>
          <p:nvPr/>
        </p:nvPicPr>
        <p:blipFill rotWithShape="1">
          <a:blip r:embed="rId5">
            <a:alphaModFix/>
          </a:blip>
          <a:srcRect l="3394" t="42988" r="16554" b="8953"/>
          <a:stretch/>
        </p:blipFill>
        <p:spPr>
          <a:xfrm rot="10800000" flipH="1">
            <a:off x="3422975" y="3020151"/>
            <a:ext cx="5950701" cy="2471999"/>
          </a:xfrm>
          <a:prstGeom prst="rect">
            <a:avLst/>
          </a:prstGeom>
          <a:noFill/>
          <a:ln>
            <a:noFill/>
          </a:ln>
        </p:spPr>
      </p:pic>
      <p:sp>
        <p:nvSpPr>
          <p:cNvPr id="111" name="Google Shape;111;p15"/>
          <p:cNvSpPr txBox="1">
            <a:spLocks noGrp="1"/>
          </p:cNvSpPr>
          <p:nvPr>
            <p:ph type="subTitle" idx="1"/>
          </p:nvPr>
        </p:nvSpPr>
        <p:spPr>
          <a:xfrm>
            <a:off x="713250" y="1254350"/>
            <a:ext cx="7717500" cy="6912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2" name="Google Shape;112;p15"/>
          <p:cNvSpPr txBox="1">
            <a:spLocks noGrp="1"/>
          </p:cNvSpPr>
          <p:nvPr>
            <p:ph type="title"/>
          </p:nvPr>
        </p:nvSpPr>
        <p:spPr>
          <a:xfrm>
            <a:off x="720062" y="353002"/>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117"/>
        <p:cNvGrpSpPr/>
        <p:nvPr/>
      </p:nvGrpSpPr>
      <p:grpSpPr>
        <a:xfrm>
          <a:off x="0" y="0"/>
          <a:ext cx="0" cy="0"/>
          <a:chOff x="0" y="0"/>
          <a:chExt cx="0" cy="0"/>
        </a:xfrm>
      </p:grpSpPr>
      <p:pic>
        <p:nvPicPr>
          <p:cNvPr id="118" name="Google Shape;118;p17"/>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19" name="Google Shape;119;p17"/>
          <p:cNvPicPr preferRelativeResize="0"/>
          <p:nvPr/>
        </p:nvPicPr>
        <p:blipFill rotWithShape="1">
          <a:blip r:embed="rId3">
            <a:alphaModFix/>
          </a:blip>
          <a:srcRect l="10655" t="2541" r="35337" b="8300"/>
          <a:stretch/>
        </p:blipFill>
        <p:spPr>
          <a:xfrm rot="614976">
            <a:off x="6411946" y="-1753426"/>
            <a:ext cx="3385905" cy="4585852"/>
          </a:xfrm>
          <a:prstGeom prst="rect">
            <a:avLst/>
          </a:prstGeom>
          <a:noFill/>
          <a:ln>
            <a:noFill/>
          </a:ln>
        </p:spPr>
      </p:pic>
      <p:pic>
        <p:nvPicPr>
          <p:cNvPr id="120" name="Google Shape;120;p17"/>
          <p:cNvPicPr preferRelativeResize="0"/>
          <p:nvPr/>
        </p:nvPicPr>
        <p:blipFill rotWithShape="1">
          <a:blip r:embed="rId4">
            <a:alphaModFix/>
          </a:blip>
          <a:srcRect l="3388" t="12034" r="43823" b="14267"/>
          <a:stretch/>
        </p:blipFill>
        <p:spPr>
          <a:xfrm rot="9908063">
            <a:off x="-899994" y="-1126932"/>
            <a:ext cx="3923837" cy="3791013"/>
          </a:xfrm>
          <a:prstGeom prst="rect">
            <a:avLst/>
          </a:prstGeom>
          <a:noFill/>
          <a:ln>
            <a:noFill/>
          </a:ln>
        </p:spPr>
      </p:pic>
      <p:pic>
        <p:nvPicPr>
          <p:cNvPr id="121" name="Google Shape;121;p17"/>
          <p:cNvPicPr preferRelativeResize="0"/>
          <p:nvPr/>
        </p:nvPicPr>
        <p:blipFill rotWithShape="1">
          <a:blip r:embed="rId4">
            <a:alphaModFix/>
          </a:blip>
          <a:srcRect l="3391" t="-9435" r="5921" b="8952"/>
          <a:stretch/>
        </p:blipFill>
        <p:spPr>
          <a:xfrm rot="10800000" flipH="1">
            <a:off x="2242500" y="2626030"/>
            <a:ext cx="6741200" cy="5168625"/>
          </a:xfrm>
          <a:prstGeom prst="rect">
            <a:avLst/>
          </a:prstGeom>
          <a:noFill/>
          <a:ln>
            <a:noFill/>
          </a:ln>
        </p:spPr>
      </p:pic>
      <p:sp>
        <p:nvSpPr>
          <p:cNvPr id="122" name="Google Shape;122;p17"/>
          <p:cNvSpPr txBox="1">
            <a:spLocks noGrp="1"/>
          </p:cNvSpPr>
          <p:nvPr>
            <p:ph type="title"/>
          </p:nvPr>
        </p:nvSpPr>
        <p:spPr>
          <a:xfrm>
            <a:off x="720000" y="351371"/>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3" name="Google Shape;123;p17"/>
          <p:cNvSpPr txBox="1">
            <a:spLocks noGrp="1"/>
          </p:cNvSpPr>
          <p:nvPr>
            <p:ph type="subTitle" idx="1"/>
          </p:nvPr>
        </p:nvSpPr>
        <p:spPr>
          <a:xfrm>
            <a:off x="713225" y="1099050"/>
            <a:ext cx="7704000" cy="259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2">
            <a:alphaModFix/>
          </a:blip>
          <a:srcRect l="10283" t="12034" r="14210" b="63425"/>
          <a:stretch/>
        </p:blipFill>
        <p:spPr>
          <a:xfrm rot="5400000" flipH="1">
            <a:off x="-2376188" y="1888112"/>
            <a:ext cx="5612726" cy="1262301"/>
          </a:xfrm>
          <a:prstGeom prst="rect">
            <a:avLst/>
          </a:prstGeom>
          <a:noFill/>
          <a:ln>
            <a:noFill/>
          </a:ln>
        </p:spPr>
      </p:pic>
      <p:pic>
        <p:nvPicPr>
          <p:cNvPr id="126" name="Google Shape;126;p18"/>
          <p:cNvPicPr preferRelativeResize="0"/>
          <p:nvPr/>
        </p:nvPicPr>
        <p:blipFill rotWithShape="1">
          <a:blip r:embed="rId3">
            <a:alphaModFix/>
          </a:blip>
          <a:srcRect t="27540" r="9714" b="10485"/>
          <a:stretch/>
        </p:blipFill>
        <p:spPr>
          <a:xfrm rot="1953084">
            <a:off x="5439281" y="-1172131"/>
            <a:ext cx="3853189" cy="3187613"/>
          </a:xfrm>
          <a:prstGeom prst="rect">
            <a:avLst/>
          </a:prstGeom>
          <a:noFill/>
          <a:ln>
            <a:noFill/>
          </a:ln>
        </p:spPr>
      </p:pic>
      <p:pic>
        <p:nvPicPr>
          <p:cNvPr id="127" name="Google Shape;127;p18"/>
          <p:cNvPicPr preferRelativeResize="0"/>
          <p:nvPr/>
        </p:nvPicPr>
        <p:blipFill rotWithShape="1">
          <a:blip r:embed="rId3">
            <a:alphaModFix/>
          </a:blip>
          <a:srcRect t="5455" r="35782" b="50226"/>
          <a:stretch/>
        </p:blipFill>
        <p:spPr>
          <a:xfrm rot="827260">
            <a:off x="6695725" y="3318599"/>
            <a:ext cx="2740726" cy="2279548"/>
          </a:xfrm>
          <a:prstGeom prst="rect">
            <a:avLst/>
          </a:prstGeom>
          <a:noFill/>
          <a:ln>
            <a:noFill/>
          </a:ln>
        </p:spPr>
      </p:pic>
      <p:pic>
        <p:nvPicPr>
          <p:cNvPr id="128" name="Google Shape;128;p18"/>
          <p:cNvPicPr preferRelativeResize="0"/>
          <p:nvPr/>
        </p:nvPicPr>
        <p:blipFill rotWithShape="1">
          <a:blip r:embed="rId4">
            <a:alphaModFix/>
          </a:blip>
          <a:srcRect/>
          <a:stretch/>
        </p:blipFill>
        <p:spPr>
          <a:xfrm>
            <a:off x="0" y="38"/>
            <a:ext cx="9144002" cy="5143426"/>
          </a:xfrm>
          <a:prstGeom prst="rect">
            <a:avLst/>
          </a:prstGeom>
          <a:noFill/>
          <a:ln>
            <a:noFill/>
          </a:ln>
        </p:spPr>
      </p:pic>
      <p:pic>
        <p:nvPicPr>
          <p:cNvPr id="129" name="Google Shape;129;p18"/>
          <p:cNvPicPr preferRelativeResize="0"/>
          <p:nvPr/>
        </p:nvPicPr>
        <p:blipFill rotWithShape="1">
          <a:blip r:embed="rId5">
            <a:alphaModFix/>
          </a:blip>
          <a:srcRect l="5624" t="7632" b="8305"/>
          <a:stretch/>
        </p:blipFill>
        <p:spPr>
          <a:xfrm rot="614972">
            <a:off x="2005275" y="491938"/>
            <a:ext cx="5916573" cy="4323704"/>
          </a:xfrm>
          <a:prstGeom prst="rect">
            <a:avLst/>
          </a:prstGeom>
          <a:noFill/>
          <a:ln>
            <a:noFill/>
          </a:ln>
        </p:spPr>
      </p:pic>
      <p:sp>
        <p:nvSpPr>
          <p:cNvPr id="130" name="Google Shape;130;p18"/>
          <p:cNvSpPr txBox="1">
            <a:spLocks noGrp="1"/>
          </p:cNvSpPr>
          <p:nvPr>
            <p:ph type="subTitle" idx="1"/>
          </p:nvPr>
        </p:nvSpPr>
        <p:spPr>
          <a:xfrm>
            <a:off x="830141" y="3663759"/>
            <a:ext cx="22500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2"/>
          </p:nvPr>
        </p:nvSpPr>
        <p:spPr>
          <a:xfrm>
            <a:off x="3448550" y="3676284"/>
            <a:ext cx="22485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subTitle" idx="3"/>
          </p:nvPr>
        </p:nvSpPr>
        <p:spPr>
          <a:xfrm>
            <a:off x="6065461" y="3677209"/>
            <a:ext cx="2241900" cy="7764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p:nvPr>
        </p:nvSpPr>
        <p:spPr>
          <a:xfrm>
            <a:off x="720000" y="352011"/>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4" name="Google Shape;134;p18"/>
          <p:cNvSpPr txBox="1">
            <a:spLocks noGrp="1"/>
          </p:cNvSpPr>
          <p:nvPr>
            <p:ph type="subTitle" idx="4"/>
          </p:nvPr>
        </p:nvSpPr>
        <p:spPr>
          <a:xfrm>
            <a:off x="830150" y="3167382"/>
            <a:ext cx="22500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8"/>
          <p:cNvSpPr txBox="1">
            <a:spLocks noGrp="1"/>
          </p:cNvSpPr>
          <p:nvPr>
            <p:ph type="subTitle" idx="5"/>
          </p:nvPr>
        </p:nvSpPr>
        <p:spPr>
          <a:xfrm>
            <a:off x="6065456" y="3182248"/>
            <a:ext cx="22419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18"/>
          <p:cNvSpPr txBox="1">
            <a:spLocks noGrp="1"/>
          </p:cNvSpPr>
          <p:nvPr>
            <p:ph type="subTitle" idx="6"/>
          </p:nvPr>
        </p:nvSpPr>
        <p:spPr>
          <a:xfrm>
            <a:off x="3448552" y="3182246"/>
            <a:ext cx="2248500" cy="4947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7"/>
        <p:cNvGrpSpPr/>
        <p:nvPr/>
      </p:nvGrpSpPr>
      <p:grpSpPr>
        <a:xfrm>
          <a:off x="0" y="0"/>
          <a:ext cx="0" cy="0"/>
          <a:chOff x="0" y="0"/>
          <a:chExt cx="0" cy="0"/>
        </a:xfrm>
      </p:grpSpPr>
      <p:pic>
        <p:nvPicPr>
          <p:cNvPr id="138" name="Google Shape;138;p19"/>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39" name="Google Shape;139;p19"/>
          <p:cNvPicPr preferRelativeResize="0"/>
          <p:nvPr/>
        </p:nvPicPr>
        <p:blipFill rotWithShape="1">
          <a:blip r:embed="rId3">
            <a:alphaModFix/>
          </a:blip>
          <a:srcRect l="18446" t="50358" r="5921" b="8951"/>
          <a:stretch/>
        </p:blipFill>
        <p:spPr>
          <a:xfrm rot="5400000" flipH="1">
            <a:off x="5573562" y="1439387"/>
            <a:ext cx="5622024" cy="2093051"/>
          </a:xfrm>
          <a:prstGeom prst="rect">
            <a:avLst/>
          </a:prstGeom>
          <a:noFill/>
          <a:ln>
            <a:noFill/>
          </a:ln>
        </p:spPr>
      </p:pic>
      <p:pic>
        <p:nvPicPr>
          <p:cNvPr id="140" name="Google Shape;140;p19"/>
          <p:cNvPicPr preferRelativeResize="0"/>
          <p:nvPr/>
        </p:nvPicPr>
        <p:blipFill rotWithShape="1">
          <a:blip r:embed="rId4">
            <a:alphaModFix/>
          </a:blip>
          <a:srcRect l="12595" t="26622" b="10484"/>
          <a:stretch/>
        </p:blipFill>
        <p:spPr>
          <a:xfrm rot="1953081">
            <a:off x="-1062822" y="-1288908"/>
            <a:ext cx="3730319" cy="3234971"/>
          </a:xfrm>
          <a:prstGeom prst="rect">
            <a:avLst/>
          </a:prstGeom>
          <a:noFill/>
          <a:ln>
            <a:noFill/>
          </a:ln>
        </p:spPr>
      </p:pic>
      <p:pic>
        <p:nvPicPr>
          <p:cNvPr id="141" name="Google Shape;141;p19"/>
          <p:cNvPicPr preferRelativeResize="0"/>
          <p:nvPr/>
        </p:nvPicPr>
        <p:blipFill rotWithShape="1">
          <a:blip r:embed="rId5">
            <a:alphaModFix/>
          </a:blip>
          <a:srcRect l="29188" t="7632" b="8305"/>
          <a:stretch/>
        </p:blipFill>
        <p:spPr>
          <a:xfrm rot="614976">
            <a:off x="-624152" y="2815133"/>
            <a:ext cx="4439306" cy="4323706"/>
          </a:xfrm>
          <a:prstGeom prst="rect">
            <a:avLst/>
          </a:prstGeom>
          <a:noFill/>
          <a:ln>
            <a:noFill/>
          </a:ln>
        </p:spPr>
      </p:pic>
      <p:sp>
        <p:nvSpPr>
          <p:cNvPr id="142" name="Google Shape;142;p19"/>
          <p:cNvSpPr txBox="1">
            <a:spLocks noGrp="1"/>
          </p:cNvSpPr>
          <p:nvPr>
            <p:ph type="subTitle" idx="1"/>
          </p:nvPr>
        </p:nvSpPr>
        <p:spPr>
          <a:xfrm>
            <a:off x="719992" y="1940251"/>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9"/>
          <p:cNvSpPr txBox="1">
            <a:spLocks noGrp="1"/>
          </p:cNvSpPr>
          <p:nvPr>
            <p:ph type="subTitle" idx="2"/>
          </p:nvPr>
        </p:nvSpPr>
        <p:spPr>
          <a:xfrm>
            <a:off x="3356256" y="194022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9"/>
          <p:cNvSpPr txBox="1">
            <a:spLocks noGrp="1"/>
          </p:cNvSpPr>
          <p:nvPr>
            <p:ph type="subTitle" idx="3"/>
          </p:nvPr>
        </p:nvSpPr>
        <p:spPr>
          <a:xfrm>
            <a:off x="719980" y="3622681"/>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19"/>
          <p:cNvSpPr txBox="1">
            <a:spLocks noGrp="1"/>
          </p:cNvSpPr>
          <p:nvPr>
            <p:ph type="subTitle" idx="4"/>
          </p:nvPr>
        </p:nvSpPr>
        <p:spPr>
          <a:xfrm>
            <a:off x="3356244" y="362265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subTitle" idx="5"/>
          </p:nvPr>
        </p:nvSpPr>
        <p:spPr>
          <a:xfrm>
            <a:off x="5992520" y="194022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subTitle" idx="6"/>
          </p:nvPr>
        </p:nvSpPr>
        <p:spPr>
          <a:xfrm>
            <a:off x="5992508" y="3622656"/>
            <a:ext cx="2431500" cy="7317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9"/>
          <p:cNvSpPr txBox="1">
            <a:spLocks noGrp="1"/>
          </p:cNvSpPr>
          <p:nvPr>
            <p:ph type="title"/>
          </p:nvPr>
        </p:nvSpPr>
        <p:spPr>
          <a:xfrm>
            <a:off x="720000" y="353643"/>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19"/>
          <p:cNvSpPr txBox="1">
            <a:spLocks noGrp="1"/>
          </p:cNvSpPr>
          <p:nvPr>
            <p:ph type="subTitle" idx="7"/>
          </p:nvPr>
        </p:nvSpPr>
        <p:spPr>
          <a:xfrm>
            <a:off x="720000" y="1450584"/>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19"/>
          <p:cNvSpPr txBox="1">
            <a:spLocks noGrp="1"/>
          </p:cNvSpPr>
          <p:nvPr>
            <p:ph type="subTitle" idx="8"/>
          </p:nvPr>
        </p:nvSpPr>
        <p:spPr>
          <a:xfrm>
            <a:off x="3356263" y="1450553"/>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19"/>
          <p:cNvSpPr txBox="1">
            <a:spLocks noGrp="1"/>
          </p:cNvSpPr>
          <p:nvPr>
            <p:ph type="subTitle" idx="9"/>
          </p:nvPr>
        </p:nvSpPr>
        <p:spPr>
          <a:xfrm>
            <a:off x="5992525" y="1450553"/>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19"/>
          <p:cNvSpPr txBox="1">
            <a:spLocks noGrp="1"/>
          </p:cNvSpPr>
          <p:nvPr>
            <p:ph type="subTitle" idx="13"/>
          </p:nvPr>
        </p:nvSpPr>
        <p:spPr>
          <a:xfrm>
            <a:off x="719975" y="3133108"/>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19"/>
          <p:cNvSpPr txBox="1">
            <a:spLocks noGrp="1"/>
          </p:cNvSpPr>
          <p:nvPr>
            <p:ph type="subTitle" idx="14"/>
          </p:nvPr>
        </p:nvSpPr>
        <p:spPr>
          <a:xfrm>
            <a:off x="3356238" y="3133076"/>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9"/>
          <p:cNvSpPr txBox="1">
            <a:spLocks noGrp="1"/>
          </p:cNvSpPr>
          <p:nvPr>
            <p:ph type="subTitle" idx="15"/>
          </p:nvPr>
        </p:nvSpPr>
        <p:spPr>
          <a:xfrm>
            <a:off x="5992502" y="3133076"/>
            <a:ext cx="2431500" cy="4896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57" name="Google Shape;157;p20"/>
          <p:cNvPicPr preferRelativeResize="0"/>
          <p:nvPr/>
        </p:nvPicPr>
        <p:blipFill rotWithShape="1">
          <a:blip r:embed="rId3">
            <a:alphaModFix/>
          </a:blip>
          <a:srcRect l="51195" t="7636" b="26759"/>
          <a:stretch/>
        </p:blipFill>
        <p:spPr>
          <a:xfrm rot="-614977" flipH="1">
            <a:off x="6630405" y="2154785"/>
            <a:ext cx="3059588" cy="3374229"/>
          </a:xfrm>
          <a:prstGeom prst="rect">
            <a:avLst/>
          </a:prstGeom>
          <a:noFill/>
          <a:ln>
            <a:noFill/>
          </a:ln>
        </p:spPr>
      </p:pic>
      <p:pic>
        <p:nvPicPr>
          <p:cNvPr id="158" name="Google Shape;158;p20"/>
          <p:cNvPicPr preferRelativeResize="0"/>
          <p:nvPr/>
        </p:nvPicPr>
        <p:blipFill rotWithShape="1">
          <a:blip r:embed="rId4">
            <a:alphaModFix/>
          </a:blip>
          <a:srcRect t="33338" r="17938" b="10478"/>
          <a:stretch/>
        </p:blipFill>
        <p:spPr>
          <a:xfrm rot="685594" flipH="1">
            <a:off x="6799028" y="-499937"/>
            <a:ext cx="3502366" cy="2889689"/>
          </a:xfrm>
          <a:prstGeom prst="rect">
            <a:avLst/>
          </a:prstGeom>
          <a:noFill/>
          <a:ln>
            <a:noFill/>
          </a:ln>
        </p:spPr>
      </p:pic>
      <p:pic>
        <p:nvPicPr>
          <p:cNvPr id="159" name="Google Shape;159;p20"/>
          <p:cNvPicPr preferRelativeResize="0"/>
          <p:nvPr/>
        </p:nvPicPr>
        <p:blipFill rotWithShape="1">
          <a:blip r:embed="rId4">
            <a:alphaModFix/>
          </a:blip>
          <a:srcRect l="21691" t="5457" b="19479"/>
          <a:stretch/>
        </p:blipFill>
        <p:spPr>
          <a:xfrm rot="-5695768" flipH="1">
            <a:off x="66081" y="-803020"/>
            <a:ext cx="3342239" cy="3860937"/>
          </a:xfrm>
          <a:prstGeom prst="rect">
            <a:avLst/>
          </a:prstGeom>
          <a:noFill/>
          <a:ln>
            <a:noFill/>
          </a:ln>
        </p:spPr>
      </p:pic>
      <p:pic>
        <p:nvPicPr>
          <p:cNvPr id="160" name="Google Shape;160;p20"/>
          <p:cNvPicPr preferRelativeResize="0"/>
          <p:nvPr/>
        </p:nvPicPr>
        <p:blipFill rotWithShape="1">
          <a:blip r:embed="rId5">
            <a:alphaModFix/>
          </a:blip>
          <a:srcRect l="3391" t="59843" r="17924" b="8952"/>
          <a:stretch/>
        </p:blipFill>
        <p:spPr>
          <a:xfrm rot="10800000">
            <a:off x="-157901" y="3835376"/>
            <a:ext cx="5848926" cy="1605099"/>
          </a:xfrm>
          <a:prstGeom prst="rect">
            <a:avLst/>
          </a:prstGeom>
          <a:noFill/>
          <a:ln>
            <a:noFill/>
          </a:ln>
        </p:spPr>
      </p:pic>
      <p:sp>
        <p:nvSpPr>
          <p:cNvPr id="161" name="Google Shape;161;p20"/>
          <p:cNvSpPr txBox="1">
            <a:spLocks noGrp="1"/>
          </p:cNvSpPr>
          <p:nvPr>
            <p:ph type="title" hasCustomPrompt="1"/>
          </p:nvPr>
        </p:nvSpPr>
        <p:spPr>
          <a:xfrm>
            <a:off x="1447800" y="988087"/>
            <a:ext cx="6248400" cy="942900"/>
          </a:xfrm>
          <a:prstGeom prst="rect">
            <a:avLst/>
          </a:prstGeom>
          <a:solidFill>
            <a:srgbClr val="FFFFFF">
              <a:alpha val="14880"/>
            </a:srgbClr>
          </a:solidFill>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0"/>
          <p:cNvSpPr txBox="1">
            <a:spLocks noGrp="1"/>
          </p:cNvSpPr>
          <p:nvPr>
            <p:ph type="subTitle" idx="1"/>
          </p:nvPr>
        </p:nvSpPr>
        <p:spPr>
          <a:xfrm>
            <a:off x="1447800" y="1930984"/>
            <a:ext cx="6248400" cy="45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title" idx="2" hasCustomPrompt="1"/>
          </p:nvPr>
        </p:nvSpPr>
        <p:spPr>
          <a:xfrm>
            <a:off x="1447800" y="2762313"/>
            <a:ext cx="6248400" cy="942900"/>
          </a:xfrm>
          <a:prstGeom prst="rect">
            <a:avLst/>
          </a:prstGeom>
          <a:solidFill>
            <a:srgbClr val="FFFFFF">
              <a:alpha val="14880"/>
            </a:srgbClr>
          </a:solidFill>
        </p:spPr>
        <p:txBody>
          <a:bodyPr spcFirstLastPara="1" wrap="square" lIns="91425" tIns="91425" rIns="91425" bIns="91425" anchor="b"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0"/>
          <p:cNvSpPr txBox="1">
            <a:spLocks noGrp="1"/>
          </p:cNvSpPr>
          <p:nvPr>
            <p:ph type="subTitle" idx="3"/>
          </p:nvPr>
        </p:nvSpPr>
        <p:spPr>
          <a:xfrm>
            <a:off x="1447800" y="3705113"/>
            <a:ext cx="6248400" cy="4503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4"/>
        <p:cNvGrpSpPr/>
        <p:nvPr/>
      </p:nvGrpSpPr>
      <p:grpSpPr>
        <a:xfrm>
          <a:off x="0" y="0"/>
          <a:ext cx="0" cy="0"/>
          <a:chOff x="0" y="0"/>
          <a:chExt cx="0" cy="0"/>
        </a:xfrm>
      </p:grpSpPr>
      <p:pic>
        <p:nvPicPr>
          <p:cNvPr id="175" name="Google Shape;175;p22"/>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76" name="Google Shape;176;p22"/>
          <p:cNvPicPr preferRelativeResize="0"/>
          <p:nvPr/>
        </p:nvPicPr>
        <p:blipFill rotWithShape="1">
          <a:blip r:embed="rId3">
            <a:alphaModFix/>
          </a:blip>
          <a:srcRect l="17850" t="30343" b="10485"/>
          <a:stretch/>
        </p:blipFill>
        <p:spPr>
          <a:xfrm rot="1953085">
            <a:off x="-261572" y="-952407"/>
            <a:ext cx="3505919" cy="3043468"/>
          </a:xfrm>
          <a:prstGeom prst="rect">
            <a:avLst/>
          </a:prstGeom>
          <a:noFill/>
          <a:ln>
            <a:noFill/>
          </a:ln>
        </p:spPr>
      </p:pic>
      <p:pic>
        <p:nvPicPr>
          <p:cNvPr id="177" name="Google Shape;177;p22"/>
          <p:cNvPicPr preferRelativeResize="0"/>
          <p:nvPr/>
        </p:nvPicPr>
        <p:blipFill rotWithShape="1">
          <a:blip r:embed="rId3">
            <a:alphaModFix/>
          </a:blip>
          <a:srcRect t="30906" b="10480"/>
          <a:stretch/>
        </p:blipFill>
        <p:spPr>
          <a:xfrm rot="827262">
            <a:off x="5628198" y="-684635"/>
            <a:ext cx="4267900" cy="3014692"/>
          </a:xfrm>
          <a:prstGeom prst="rect">
            <a:avLst/>
          </a:prstGeom>
          <a:noFill/>
          <a:ln>
            <a:noFill/>
          </a:ln>
        </p:spPr>
      </p:pic>
      <p:pic>
        <p:nvPicPr>
          <p:cNvPr id="178" name="Google Shape;178;p22"/>
          <p:cNvPicPr preferRelativeResize="0"/>
          <p:nvPr/>
        </p:nvPicPr>
        <p:blipFill rotWithShape="1">
          <a:blip r:embed="rId4">
            <a:alphaModFix/>
          </a:blip>
          <a:srcRect l="16673" t="7633" b="36403"/>
          <a:stretch/>
        </p:blipFill>
        <p:spPr>
          <a:xfrm rot="614972">
            <a:off x="-698138" y="2813105"/>
            <a:ext cx="5224052" cy="2878513"/>
          </a:xfrm>
          <a:prstGeom prst="rect">
            <a:avLst/>
          </a:prstGeom>
          <a:noFill/>
          <a:ln>
            <a:noFill/>
          </a:ln>
        </p:spPr>
      </p:pic>
      <p:pic>
        <p:nvPicPr>
          <p:cNvPr id="179" name="Google Shape;179;p22"/>
          <p:cNvPicPr preferRelativeResize="0"/>
          <p:nvPr/>
        </p:nvPicPr>
        <p:blipFill rotWithShape="1">
          <a:blip r:embed="rId5">
            <a:alphaModFix/>
          </a:blip>
          <a:srcRect l="3394" t="42988" r="16554" b="8953"/>
          <a:stretch/>
        </p:blipFill>
        <p:spPr>
          <a:xfrm rot="10800000" flipH="1">
            <a:off x="3422975" y="3020151"/>
            <a:ext cx="5950701" cy="24719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0"/>
        <p:cNvGrpSpPr/>
        <p:nvPr/>
      </p:nvGrpSpPr>
      <p:grpSpPr>
        <a:xfrm>
          <a:off x="0" y="0"/>
          <a:ext cx="0" cy="0"/>
          <a:chOff x="0" y="0"/>
          <a:chExt cx="0" cy="0"/>
        </a:xfrm>
      </p:grpSpPr>
      <p:pic>
        <p:nvPicPr>
          <p:cNvPr id="181" name="Google Shape;181;p2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82" name="Google Shape;182;p23"/>
          <p:cNvPicPr preferRelativeResize="0"/>
          <p:nvPr/>
        </p:nvPicPr>
        <p:blipFill rotWithShape="1">
          <a:blip r:embed="rId3">
            <a:alphaModFix/>
          </a:blip>
          <a:srcRect l="3391" t="12033" r="5921" b="8952"/>
          <a:stretch/>
        </p:blipFill>
        <p:spPr>
          <a:xfrm rot="10800000" flipH="1">
            <a:off x="2511925" y="-154151"/>
            <a:ext cx="6741223" cy="4064326"/>
          </a:xfrm>
          <a:prstGeom prst="rect">
            <a:avLst/>
          </a:prstGeom>
          <a:noFill/>
          <a:ln>
            <a:noFill/>
          </a:ln>
        </p:spPr>
      </p:pic>
      <p:pic>
        <p:nvPicPr>
          <p:cNvPr id="183" name="Google Shape;183;p23"/>
          <p:cNvPicPr preferRelativeResize="0"/>
          <p:nvPr/>
        </p:nvPicPr>
        <p:blipFill rotWithShape="1">
          <a:blip r:embed="rId4">
            <a:alphaModFix/>
          </a:blip>
          <a:srcRect t="5455" b="10482"/>
          <a:stretch/>
        </p:blipFill>
        <p:spPr>
          <a:xfrm>
            <a:off x="-850650" y="-413525"/>
            <a:ext cx="4267899" cy="4323701"/>
          </a:xfrm>
          <a:prstGeom prst="rect">
            <a:avLst/>
          </a:prstGeom>
          <a:noFill/>
          <a:ln>
            <a:noFill/>
          </a:ln>
        </p:spPr>
      </p:pic>
      <p:pic>
        <p:nvPicPr>
          <p:cNvPr id="184" name="Google Shape;184;p23"/>
          <p:cNvPicPr preferRelativeResize="0"/>
          <p:nvPr/>
        </p:nvPicPr>
        <p:blipFill rotWithShape="1">
          <a:blip r:embed="rId5">
            <a:alphaModFix/>
          </a:blip>
          <a:srcRect l="5623" t="7633" r="6371" b="30099"/>
          <a:stretch/>
        </p:blipFill>
        <p:spPr>
          <a:xfrm rot="614970">
            <a:off x="1372020" y="2203085"/>
            <a:ext cx="5517088" cy="32027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17" name="Google Shape;17;p3"/>
          <p:cNvPicPr preferRelativeResize="0"/>
          <p:nvPr/>
        </p:nvPicPr>
        <p:blipFill rotWithShape="1">
          <a:blip r:embed="rId3">
            <a:alphaModFix/>
          </a:blip>
          <a:srcRect l="20527" t="7634" b="35730"/>
          <a:stretch/>
        </p:blipFill>
        <p:spPr>
          <a:xfrm rot="614973">
            <a:off x="-461147" y="2834352"/>
            <a:ext cx="4982069" cy="2912919"/>
          </a:xfrm>
          <a:prstGeom prst="rect">
            <a:avLst/>
          </a:prstGeom>
          <a:noFill/>
          <a:ln>
            <a:noFill/>
          </a:ln>
        </p:spPr>
      </p:pic>
      <p:pic>
        <p:nvPicPr>
          <p:cNvPr id="18" name="Google Shape;18;p3"/>
          <p:cNvPicPr preferRelativeResize="0"/>
          <p:nvPr/>
        </p:nvPicPr>
        <p:blipFill rotWithShape="1">
          <a:blip r:embed="rId4">
            <a:alphaModFix/>
          </a:blip>
          <a:srcRect l="3394" t="46784" r="16746" b="8954"/>
          <a:stretch/>
        </p:blipFill>
        <p:spPr>
          <a:xfrm rot="10800000" flipH="1">
            <a:off x="3422975" y="3020149"/>
            <a:ext cx="5936349" cy="2276775"/>
          </a:xfrm>
          <a:prstGeom prst="rect">
            <a:avLst/>
          </a:prstGeom>
          <a:noFill/>
          <a:ln>
            <a:noFill/>
          </a:ln>
        </p:spPr>
      </p:pic>
      <p:pic>
        <p:nvPicPr>
          <p:cNvPr id="19" name="Google Shape;19;p3"/>
          <p:cNvPicPr preferRelativeResize="0"/>
          <p:nvPr/>
        </p:nvPicPr>
        <p:blipFill rotWithShape="1">
          <a:blip r:embed="rId5">
            <a:alphaModFix/>
          </a:blip>
          <a:srcRect l="19961" t="24967" b="10482"/>
          <a:stretch/>
        </p:blipFill>
        <p:spPr>
          <a:xfrm rot="1953083">
            <a:off x="-104312" y="-1183123"/>
            <a:ext cx="3416025" cy="3320095"/>
          </a:xfrm>
          <a:prstGeom prst="rect">
            <a:avLst/>
          </a:prstGeom>
          <a:noFill/>
          <a:ln>
            <a:noFill/>
          </a:ln>
        </p:spPr>
      </p:pic>
      <p:pic>
        <p:nvPicPr>
          <p:cNvPr id="20" name="Google Shape;20;p3"/>
          <p:cNvPicPr preferRelativeResize="0"/>
          <p:nvPr/>
        </p:nvPicPr>
        <p:blipFill rotWithShape="1">
          <a:blip r:embed="rId5">
            <a:alphaModFix/>
          </a:blip>
          <a:srcRect t="34130" b="10479"/>
          <a:stretch/>
        </p:blipFill>
        <p:spPr>
          <a:xfrm rot="827263">
            <a:off x="5608445" y="-521245"/>
            <a:ext cx="4267909" cy="2848917"/>
          </a:xfrm>
          <a:prstGeom prst="rect">
            <a:avLst/>
          </a:prstGeom>
          <a:noFill/>
          <a:ln>
            <a:noFill/>
          </a:ln>
        </p:spPr>
      </p:pic>
      <p:sp>
        <p:nvSpPr>
          <p:cNvPr id="21" name="Google Shape;21;p3"/>
          <p:cNvSpPr txBox="1">
            <a:spLocks noGrp="1"/>
          </p:cNvSpPr>
          <p:nvPr>
            <p:ph type="title"/>
          </p:nvPr>
        </p:nvSpPr>
        <p:spPr>
          <a:xfrm>
            <a:off x="2955144" y="1478400"/>
            <a:ext cx="5129400" cy="1563900"/>
          </a:xfrm>
          <a:prstGeom prst="rect">
            <a:avLst/>
          </a:prstGeom>
          <a:solidFill>
            <a:srgbClr val="FFFFFF">
              <a:alpha val="14880"/>
            </a:srgbClr>
          </a:solidFill>
          <a:ln>
            <a:noFill/>
          </a:ln>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059444" y="1478400"/>
            <a:ext cx="1895700" cy="21867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9000" b="1">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2955156" y="3042175"/>
            <a:ext cx="5129400" cy="6228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26" name="Google Shape;26;p4"/>
          <p:cNvPicPr preferRelativeResize="0"/>
          <p:nvPr/>
        </p:nvPicPr>
        <p:blipFill rotWithShape="1">
          <a:blip r:embed="rId3">
            <a:alphaModFix/>
          </a:blip>
          <a:srcRect l="3388" t="12033" r="21805" b="39247"/>
          <a:stretch/>
        </p:blipFill>
        <p:spPr>
          <a:xfrm rot="10800000" flipH="1">
            <a:off x="3815275" y="-168175"/>
            <a:ext cx="5560749" cy="2506050"/>
          </a:xfrm>
          <a:prstGeom prst="rect">
            <a:avLst/>
          </a:prstGeom>
          <a:noFill/>
          <a:ln>
            <a:noFill/>
          </a:ln>
        </p:spPr>
      </p:pic>
      <p:pic>
        <p:nvPicPr>
          <p:cNvPr id="27" name="Google Shape;27;p4"/>
          <p:cNvPicPr preferRelativeResize="0"/>
          <p:nvPr/>
        </p:nvPicPr>
        <p:blipFill rotWithShape="1">
          <a:blip r:embed="rId3">
            <a:alphaModFix/>
          </a:blip>
          <a:srcRect l="3391" t="64211" r="54731" b="8952"/>
          <a:stretch/>
        </p:blipFill>
        <p:spPr>
          <a:xfrm rot="10800000">
            <a:off x="-112124" y="3945274"/>
            <a:ext cx="3112824" cy="1380426"/>
          </a:xfrm>
          <a:prstGeom prst="rect">
            <a:avLst/>
          </a:prstGeom>
          <a:noFill/>
          <a:ln>
            <a:noFill/>
          </a:ln>
        </p:spPr>
      </p:pic>
      <p:pic>
        <p:nvPicPr>
          <p:cNvPr id="28" name="Google Shape;28;p4"/>
          <p:cNvPicPr preferRelativeResize="0"/>
          <p:nvPr/>
        </p:nvPicPr>
        <p:blipFill rotWithShape="1">
          <a:blip r:embed="rId4">
            <a:alphaModFix/>
          </a:blip>
          <a:srcRect l="5624" t="7633" r="68252" b="43933"/>
          <a:stretch/>
        </p:blipFill>
        <p:spPr>
          <a:xfrm rot="1806869" flipH="1">
            <a:off x="-525679" y="-659055"/>
            <a:ext cx="1637709" cy="2491183"/>
          </a:xfrm>
          <a:prstGeom prst="rect">
            <a:avLst/>
          </a:prstGeom>
          <a:noFill/>
          <a:ln>
            <a:noFill/>
          </a:ln>
        </p:spPr>
      </p:pic>
      <p:sp>
        <p:nvSpPr>
          <p:cNvPr id="29" name="Google Shape;29;p4"/>
          <p:cNvSpPr txBox="1">
            <a:spLocks noGrp="1"/>
          </p:cNvSpPr>
          <p:nvPr>
            <p:ph type="title"/>
          </p:nvPr>
        </p:nvSpPr>
        <p:spPr>
          <a:xfrm>
            <a:off x="720000" y="35045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subTitle" idx="1"/>
          </p:nvPr>
        </p:nvSpPr>
        <p:spPr>
          <a:xfrm>
            <a:off x="720000" y="1017725"/>
            <a:ext cx="7704000" cy="38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33" name="Google Shape;33;p5"/>
          <p:cNvPicPr preferRelativeResize="0"/>
          <p:nvPr/>
        </p:nvPicPr>
        <p:blipFill rotWithShape="1">
          <a:blip r:embed="rId3">
            <a:alphaModFix/>
          </a:blip>
          <a:srcRect l="5627" t="7634" r="13973" b="47455"/>
          <a:stretch/>
        </p:blipFill>
        <p:spPr>
          <a:xfrm rot="614974">
            <a:off x="-473913" y="3490083"/>
            <a:ext cx="5040426" cy="2309886"/>
          </a:xfrm>
          <a:prstGeom prst="rect">
            <a:avLst/>
          </a:prstGeom>
          <a:noFill/>
          <a:ln>
            <a:noFill/>
          </a:ln>
        </p:spPr>
      </p:pic>
      <p:pic>
        <p:nvPicPr>
          <p:cNvPr id="34" name="Google Shape;34;p5"/>
          <p:cNvPicPr preferRelativeResize="0"/>
          <p:nvPr/>
        </p:nvPicPr>
        <p:blipFill rotWithShape="1">
          <a:blip r:embed="rId4">
            <a:alphaModFix/>
          </a:blip>
          <a:srcRect l="33328" t="26114" b="10486"/>
          <a:stretch/>
        </p:blipFill>
        <p:spPr>
          <a:xfrm rot="827268">
            <a:off x="-455285" y="-608359"/>
            <a:ext cx="2845445" cy="3260971"/>
          </a:xfrm>
          <a:prstGeom prst="rect">
            <a:avLst/>
          </a:prstGeom>
          <a:noFill/>
          <a:ln>
            <a:noFill/>
          </a:ln>
        </p:spPr>
      </p:pic>
      <p:pic>
        <p:nvPicPr>
          <p:cNvPr id="35" name="Google Shape;35;p5"/>
          <p:cNvPicPr preferRelativeResize="0"/>
          <p:nvPr/>
        </p:nvPicPr>
        <p:blipFill rotWithShape="1">
          <a:blip r:embed="rId5">
            <a:alphaModFix/>
          </a:blip>
          <a:srcRect l="3391" t="12033" r="5921" b="8952"/>
          <a:stretch/>
        </p:blipFill>
        <p:spPr>
          <a:xfrm rot="-5400000">
            <a:off x="4643113" y="909637"/>
            <a:ext cx="6741223" cy="4064326"/>
          </a:xfrm>
          <a:prstGeom prst="rect">
            <a:avLst/>
          </a:prstGeom>
          <a:noFill/>
          <a:ln>
            <a:noFill/>
          </a:ln>
        </p:spPr>
      </p:pic>
      <p:sp>
        <p:nvSpPr>
          <p:cNvPr id="36" name="Google Shape;36;p5"/>
          <p:cNvSpPr txBox="1">
            <a:spLocks noGrp="1"/>
          </p:cNvSpPr>
          <p:nvPr>
            <p:ph type="subTitle" idx="1"/>
          </p:nvPr>
        </p:nvSpPr>
        <p:spPr>
          <a:xfrm>
            <a:off x="2580125" y="1172137"/>
            <a:ext cx="4710600" cy="530100"/>
          </a:xfrm>
          <a:prstGeom prst="rect">
            <a:avLst/>
          </a:prstGeom>
          <a:solidFill>
            <a:srgbClr val="FFFFFF">
              <a:alpha val="14880"/>
            </a:srgbClr>
          </a:solidFill>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 name="Google Shape;37;p5"/>
          <p:cNvSpPr txBox="1">
            <a:spLocks noGrp="1"/>
          </p:cNvSpPr>
          <p:nvPr>
            <p:ph type="subTitle" idx="2"/>
          </p:nvPr>
        </p:nvSpPr>
        <p:spPr>
          <a:xfrm>
            <a:off x="2580125" y="3044038"/>
            <a:ext cx="4710600" cy="530100"/>
          </a:xfrm>
          <a:prstGeom prst="rect">
            <a:avLst/>
          </a:prstGeom>
          <a:solidFill>
            <a:srgbClr val="FFFFFF">
              <a:alpha val="14880"/>
            </a:srgbClr>
          </a:solidFill>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Josefin Sans"/>
                <a:ea typeface="Josefin Sans"/>
                <a:cs typeface="Josefin Sans"/>
                <a:sym typeface="Josefin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 name="Google Shape;38;p5"/>
          <p:cNvSpPr txBox="1">
            <a:spLocks noGrp="1"/>
          </p:cNvSpPr>
          <p:nvPr>
            <p:ph type="subTitle" idx="3"/>
          </p:nvPr>
        </p:nvSpPr>
        <p:spPr>
          <a:xfrm>
            <a:off x="2580125" y="1702275"/>
            <a:ext cx="4710600" cy="9912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subTitle" idx="4"/>
          </p:nvPr>
        </p:nvSpPr>
        <p:spPr>
          <a:xfrm>
            <a:off x="2580125" y="3574140"/>
            <a:ext cx="4710600" cy="991200"/>
          </a:xfrm>
          <a:prstGeom prst="rect">
            <a:avLst/>
          </a:prstGeom>
          <a:solidFill>
            <a:srgbClr val="FFFFFF">
              <a:alpha val="1488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title"/>
          </p:nvPr>
        </p:nvSpPr>
        <p:spPr>
          <a:xfrm>
            <a:off x="720000" y="352011"/>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20000" y="353002"/>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 name="Google Shape;43;p6"/>
          <p:cNvPicPr preferRelativeResize="0"/>
          <p:nvPr/>
        </p:nvPicPr>
        <p:blipFill rotWithShape="1">
          <a:blip r:embed="rId2">
            <a:alphaModFix/>
          </a:blip>
          <a:srcRect l="10655" t="40152" r="35337" b="8303"/>
          <a:stretch/>
        </p:blipFill>
        <p:spPr>
          <a:xfrm rot="614976">
            <a:off x="6268548" y="-365889"/>
            <a:ext cx="3385905" cy="2651153"/>
          </a:xfrm>
          <a:prstGeom prst="rect">
            <a:avLst/>
          </a:prstGeom>
          <a:noFill/>
          <a:ln>
            <a:noFill/>
          </a:ln>
        </p:spPr>
      </p:pic>
      <p:pic>
        <p:nvPicPr>
          <p:cNvPr id="44" name="Google Shape;44;p6"/>
          <p:cNvPicPr preferRelativeResize="0"/>
          <p:nvPr/>
        </p:nvPicPr>
        <p:blipFill rotWithShape="1">
          <a:blip r:embed="rId3">
            <a:alphaModFix/>
          </a:blip>
          <a:srcRect l="3389" t="12031" r="51355" b="33870"/>
          <a:stretch/>
        </p:blipFill>
        <p:spPr>
          <a:xfrm rot="9908063">
            <a:off x="-579041" y="-565873"/>
            <a:ext cx="3363980" cy="2782721"/>
          </a:xfrm>
          <a:prstGeom prst="rect">
            <a:avLst/>
          </a:prstGeom>
          <a:noFill/>
          <a:ln>
            <a:noFill/>
          </a:ln>
        </p:spPr>
      </p:pic>
      <p:pic>
        <p:nvPicPr>
          <p:cNvPr id="45" name="Google Shape;45;p6"/>
          <p:cNvPicPr preferRelativeResize="0"/>
          <p:nvPr/>
        </p:nvPicPr>
        <p:blipFill rotWithShape="1">
          <a:blip r:embed="rId3">
            <a:alphaModFix/>
          </a:blip>
          <a:srcRect l="3391" t="65857" r="5921" b="8950"/>
          <a:stretch/>
        </p:blipFill>
        <p:spPr>
          <a:xfrm rot="10800000" flipH="1">
            <a:off x="1201400" y="4087223"/>
            <a:ext cx="6741200" cy="1295826"/>
          </a:xfrm>
          <a:prstGeom prst="rect">
            <a:avLst/>
          </a:prstGeom>
          <a:noFill/>
          <a:ln>
            <a:noFill/>
          </a:ln>
        </p:spPr>
      </p:pic>
      <p:pic>
        <p:nvPicPr>
          <p:cNvPr id="46" name="Google Shape;46;p6"/>
          <p:cNvPicPr preferRelativeResize="0"/>
          <p:nvPr/>
        </p:nvPicPr>
        <p:blipFill rotWithShape="1">
          <a:blip r:embed="rId4">
            <a:alphaModFix/>
          </a:blip>
          <a:srcRect/>
          <a:stretch/>
        </p:blipFill>
        <p:spPr>
          <a:xfrm>
            <a:off x="0" y="38"/>
            <a:ext cx="9144002" cy="51434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49" name="Google Shape;49;p7"/>
          <p:cNvPicPr preferRelativeResize="0"/>
          <p:nvPr/>
        </p:nvPicPr>
        <p:blipFill rotWithShape="1">
          <a:blip r:embed="rId3">
            <a:alphaModFix/>
          </a:blip>
          <a:srcRect l="5864" t="34143" r="10355" b="8951"/>
          <a:stretch/>
        </p:blipFill>
        <p:spPr>
          <a:xfrm rot="8853485" flipH="1">
            <a:off x="4266027" y="3209395"/>
            <a:ext cx="6228049" cy="2927111"/>
          </a:xfrm>
          <a:prstGeom prst="rect">
            <a:avLst/>
          </a:prstGeom>
          <a:noFill/>
          <a:ln>
            <a:noFill/>
          </a:ln>
        </p:spPr>
      </p:pic>
      <p:pic>
        <p:nvPicPr>
          <p:cNvPr id="50" name="Google Shape;50;p7"/>
          <p:cNvPicPr preferRelativeResize="0"/>
          <p:nvPr/>
        </p:nvPicPr>
        <p:blipFill rotWithShape="1">
          <a:blip r:embed="rId4">
            <a:alphaModFix/>
          </a:blip>
          <a:srcRect l="28428" t="38212" b="10481"/>
          <a:stretch/>
        </p:blipFill>
        <p:spPr>
          <a:xfrm>
            <a:off x="-71775" y="-172250"/>
            <a:ext cx="3054551" cy="2638875"/>
          </a:xfrm>
          <a:prstGeom prst="rect">
            <a:avLst/>
          </a:prstGeom>
          <a:noFill/>
          <a:ln>
            <a:noFill/>
          </a:ln>
        </p:spPr>
      </p:pic>
      <p:pic>
        <p:nvPicPr>
          <p:cNvPr id="51" name="Google Shape;51;p7"/>
          <p:cNvPicPr preferRelativeResize="0"/>
          <p:nvPr/>
        </p:nvPicPr>
        <p:blipFill rotWithShape="1">
          <a:blip r:embed="rId5">
            <a:alphaModFix/>
          </a:blip>
          <a:srcRect l="21402" t="7484" b="40178"/>
          <a:stretch/>
        </p:blipFill>
        <p:spPr>
          <a:xfrm rot="614971">
            <a:off x="-436712" y="2900286"/>
            <a:ext cx="4927523" cy="2692054"/>
          </a:xfrm>
          <a:prstGeom prst="rect">
            <a:avLst/>
          </a:prstGeom>
          <a:noFill/>
          <a:ln>
            <a:noFill/>
          </a:ln>
        </p:spPr>
      </p:pic>
      <p:sp>
        <p:nvSpPr>
          <p:cNvPr id="52" name="Google Shape;52;p7"/>
          <p:cNvSpPr txBox="1">
            <a:spLocks noGrp="1"/>
          </p:cNvSpPr>
          <p:nvPr>
            <p:ph type="title"/>
          </p:nvPr>
        </p:nvSpPr>
        <p:spPr>
          <a:xfrm>
            <a:off x="720000" y="352011"/>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7"/>
          <p:cNvSpPr txBox="1">
            <a:spLocks noGrp="1"/>
          </p:cNvSpPr>
          <p:nvPr>
            <p:ph type="body" idx="1"/>
          </p:nvPr>
        </p:nvSpPr>
        <p:spPr>
          <a:xfrm>
            <a:off x="719997" y="1374425"/>
            <a:ext cx="4471200" cy="2913000"/>
          </a:xfrm>
          <a:prstGeom prst="rect">
            <a:avLst/>
          </a:prstGeom>
          <a:solidFill>
            <a:srgbClr val="FFFFFF">
              <a:alpha val="14880"/>
            </a:srgbClr>
          </a:solidFill>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4" name="Google Shape;54;p7"/>
          <p:cNvSpPr>
            <a:spLocks noGrp="1"/>
          </p:cNvSpPr>
          <p:nvPr>
            <p:ph type="pic" idx="2"/>
          </p:nvPr>
        </p:nvSpPr>
        <p:spPr>
          <a:xfrm>
            <a:off x="5191204" y="1374425"/>
            <a:ext cx="3232800" cy="29130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pic>
        <p:nvPicPr>
          <p:cNvPr id="56" name="Google Shape;56;p8"/>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57" name="Google Shape;57;p8"/>
          <p:cNvPicPr preferRelativeResize="0"/>
          <p:nvPr/>
        </p:nvPicPr>
        <p:blipFill rotWithShape="1">
          <a:blip r:embed="rId3">
            <a:alphaModFix/>
          </a:blip>
          <a:srcRect l="15846" t="32400" b="10486"/>
          <a:stretch/>
        </p:blipFill>
        <p:spPr>
          <a:xfrm rot="1953084">
            <a:off x="-369047" y="-877959"/>
            <a:ext cx="3591645" cy="2937644"/>
          </a:xfrm>
          <a:prstGeom prst="rect">
            <a:avLst/>
          </a:prstGeom>
          <a:noFill/>
          <a:ln>
            <a:noFill/>
          </a:ln>
        </p:spPr>
      </p:pic>
      <p:pic>
        <p:nvPicPr>
          <p:cNvPr id="58" name="Google Shape;58;p8"/>
          <p:cNvPicPr preferRelativeResize="0"/>
          <p:nvPr/>
        </p:nvPicPr>
        <p:blipFill rotWithShape="1">
          <a:blip r:embed="rId3">
            <a:alphaModFix/>
          </a:blip>
          <a:srcRect t="36516" b="10483"/>
          <a:stretch/>
        </p:blipFill>
        <p:spPr>
          <a:xfrm rot="827260">
            <a:off x="5593796" y="-400076"/>
            <a:ext cx="4267908" cy="2725974"/>
          </a:xfrm>
          <a:prstGeom prst="rect">
            <a:avLst/>
          </a:prstGeom>
          <a:noFill/>
          <a:ln>
            <a:noFill/>
          </a:ln>
        </p:spPr>
      </p:pic>
      <p:pic>
        <p:nvPicPr>
          <p:cNvPr id="59" name="Google Shape;59;p8"/>
          <p:cNvPicPr preferRelativeResize="0"/>
          <p:nvPr/>
        </p:nvPicPr>
        <p:blipFill rotWithShape="1">
          <a:blip r:embed="rId4">
            <a:alphaModFix/>
          </a:blip>
          <a:srcRect l="18665" t="7134" r="9737" b="40013"/>
          <a:stretch/>
        </p:blipFill>
        <p:spPr>
          <a:xfrm rot="614975">
            <a:off x="-550426" y="2746199"/>
            <a:ext cx="4488578" cy="2718550"/>
          </a:xfrm>
          <a:prstGeom prst="rect">
            <a:avLst/>
          </a:prstGeom>
          <a:noFill/>
          <a:ln>
            <a:noFill/>
          </a:ln>
        </p:spPr>
      </p:pic>
      <p:pic>
        <p:nvPicPr>
          <p:cNvPr id="60" name="Google Shape;60;p8"/>
          <p:cNvPicPr preferRelativeResize="0"/>
          <p:nvPr/>
        </p:nvPicPr>
        <p:blipFill rotWithShape="1">
          <a:blip r:embed="rId5">
            <a:alphaModFix/>
          </a:blip>
          <a:srcRect l="3391" t="47791" r="18103" b="8950"/>
          <a:stretch/>
        </p:blipFill>
        <p:spPr>
          <a:xfrm rot="10800000" flipH="1">
            <a:off x="3422975" y="3020150"/>
            <a:ext cx="5835876" cy="2225100"/>
          </a:xfrm>
          <a:prstGeom prst="rect">
            <a:avLst/>
          </a:prstGeom>
          <a:noFill/>
          <a:ln>
            <a:noFill/>
          </a:ln>
        </p:spPr>
      </p:pic>
      <p:sp>
        <p:nvSpPr>
          <p:cNvPr id="61" name="Google Shape;61;p8"/>
          <p:cNvSpPr txBox="1">
            <a:spLocks noGrp="1"/>
          </p:cNvSpPr>
          <p:nvPr>
            <p:ph type="title"/>
          </p:nvPr>
        </p:nvSpPr>
        <p:spPr>
          <a:xfrm>
            <a:off x="1388100" y="1307330"/>
            <a:ext cx="6367800" cy="2529300"/>
          </a:xfrm>
          <a:prstGeom prst="rect">
            <a:avLst/>
          </a:prstGeom>
          <a:solidFill>
            <a:srgbClr val="FFFFFF">
              <a:alpha val="14880"/>
            </a:srgbClr>
          </a:solidFill>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64" name="Google Shape;64;p9"/>
          <p:cNvPicPr preferRelativeResize="0"/>
          <p:nvPr/>
        </p:nvPicPr>
        <p:blipFill rotWithShape="1">
          <a:blip r:embed="rId3">
            <a:alphaModFix/>
          </a:blip>
          <a:srcRect l="5624" t="7632" b="8305"/>
          <a:stretch/>
        </p:blipFill>
        <p:spPr>
          <a:xfrm rot="-1730865">
            <a:off x="1689524" y="2610725"/>
            <a:ext cx="5916575" cy="4323702"/>
          </a:xfrm>
          <a:prstGeom prst="rect">
            <a:avLst/>
          </a:prstGeom>
          <a:noFill/>
          <a:ln>
            <a:noFill/>
          </a:ln>
        </p:spPr>
      </p:pic>
      <p:pic>
        <p:nvPicPr>
          <p:cNvPr id="65" name="Google Shape;65;p9"/>
          <p:cNvPicPr preferRelativeResize="0"/>
          <p:nvPr/>
        </p:nvPicPr>
        <p:blipFill rotWithShape="1">
          <a:blip r:embed="rId4">
            <a:alphaModFix/>
          </a:blip>
          <a:srcRect l="3392" t="12033" r="22208" b="30055"/>
          <a:stretch/>
        </p:blipFill>
        <p:spPr>
          <a:xfrm rot="10800000" flipH="1">
            <a:off x="3843350" y="-215325"/>
            <a:ext cx="5530325" cy="2978875"/>
          </a:xfrm>
          <a:prstGeom prst="rect">
            <a:avLst/>
          </a:prstGeom>
          <a:noFill/>
          <a:ln>
            <a:noFill/>
          </a:ln>
        </p:spPr>
      </p:pic>
      <p:pic>
        <p:nvPicPr>
          <p:cNvPr id="66" name="Google Shape;66;p9"/>
          <p:cNvPicPr preferRelativeResize="0"/>
          <p:nvPr/>
        </p:nvPicPr>
        <p:blipFill rotWithShape="1">
          <a:blip r:embed="rId5">
            <a:alphaModFix/>
          </a:blip>
          <a:srcRect l="43197" t="16148" b="10484"/>
          <a:stretch/>
        </p:blipFill>
        <p:spPr>
          <a:xfrm>
            <a:off x="-86125" y="-157900"/>
            <a:ext cx="2424198" cy="3773776"/>
          </a:xfrm>
          <a:prstGeom prst="rect">
            <a:avLst/>
          </a:prstGeom>
          <a:noFill/>
          <a:ln>
            <a:noFill/>
          </a:ln>
        </p:spPr>
      </p:pic>
      <p:sp>
        <p:nvSpPr>
          <p:cNvPr id="67" name="Google Shape;67;p9"/>
          <p:cNvSpPr txBox="1">
            <a:spLocks noGrp="1"/>
          </p:cNvSpPr>
          <p:nvPr>
            <p:ph type="subTitle" idx="1"/>
          </p:nvPr>
        </p:nvSpPr>
        <p:spPr>
          <a:xfrm>
            <a:off x="720000" y="1199413"/>
            <a:ext cx="7704000" cy="15270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9"/>
          <p:cNvSpPr txBox="1">
            <a:spLocks noGrp="1"/>
          </p:cNvSpPr>
          <p:nvPr>
            <p:ph type="title"/>
          </p:nvPr>
        </p:nvSpPr>
        <p:spPr>
          <a:xfrm>
            <a:off x="720062" y="353002"/>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9"/>
          <p:cNvSpPr txBox="1">
            <a:spLocks noGrp="1"/>
          </p:cNvSpPr>
          <p:nvPr>
            <p:ph type="subTitle" idx="2"/>
          </p:nvPr>
        </p:nvSpPr>
        <p:spPr>
          <a:xfrm>
            <a:off x="720000" y="3093047"/>
            <a:ext cx="7704000" cy="15270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a:stretch/>
        </p:blipFill>
        <p:spPr>
          <a:xfrm>
            <a:off x="0" y="38"/>
            <a:ext cx="9144002" cy="5143426"/>
          </a:xfrm>
          <a:prstGeom prst="rect">
            <a:avLst/>
          </a:prstGeom>
          <a:noFill/>
          <a:ln>
            <a:noFill/>
          </a:ln>
        </p:spPr>
      </p:pic>
      <p:pic>
        <p:nvPicPr>
          <p:cNvPr id="78" name="Google Shape;78;p11"/>
          <p:cNvPicPr preferRelativeResize="0"/>
          <p:nvPr/>
        </p:nvPicPr>
        <p:blipFill rotWithShape="1">
          <a:blip r:embed="rId3">
            <a:alphaModFix/>
          </a:blip>
          <a:srcRect l="7046" t="41721" r="18225" b="8301"/>
          <a:stretch/>
        </p:blipFill>
        <p:spPr>
          <a:xfrm rot="614970">
            <a:off x="4829887" y="-307072"/>
            <a:ext cx="4684999" cy="2570519"/>
          </a:xfrm>
          <a:prstGeom prst="rect">
            <a:avLst/>
          </a:prstGeom>
          <a:noFill/>
          <a:ln>
            <a:noFill/>
          </a:ln>
        </p:spPr>
      </p:pic>
      <p:pic>
        <p:nvPicPr>
          <p:cNvPr id="79" name="Google Shape;79;p11"/>
          <p:cNvPicPr preferRelativeResize="0"/>
          <p:nvPr/>
        </p:nvPicPr>
        <p:blipFill rotWithShape="1">
          <a:blip r:embed="rId4">
            <a:alphaModFix/>
          </a:blip>
          <a:srcRect t="5455" b="10482"/>
          <a:stretch/>
        </p:blipFill>
        <p:spPr>
          <a:xfrm rot="324073">
            <a:off x="-748465" y="-739074"/>
            <a:ext cx="4267904" cy="4323706"/>
          </a:xfrm>
          <a:prstGeom prst="rect">
            <a:avLst/>
          </a:prstGeom>
          <a:noFill/>
          <a:ln>
            <a:noFill/>
          </a:ln>
        </p:spPr>
      </p:pic>
      <p:pic>
        <p:nvPicPr>
          <p:cNvPr id="80" name="Google Shape;80;p11"/>
          <p:cNvPicPr preferRelativeResize="0"/>
          <p:nvPr/>
        </p:nvPicPr>
        <p:blipFill rotWithShape="1">
          <a:blip r:embed="rId4">
            <a:alphaModFix/>
          </a:blip>
          <a:srcRect t="38487" b="10481"/>
          <a:stretch/>
        </p:blipFill>
        <p:spPr>
          <a:xfrm rot="827263">
            <a:off x="5000735" y="-450714"/>
            <a:ext cx="4267909" cy="2624755"/>
          </a:xfrm>
          <a:prstGeom prst="rect">
            <a:avLst/>
          </a:prstGeom>
          <a:noFill/>
          <a:ln>
            <a:noFill/>
          </a:ln>
        </p:spPr>
      </p:pic>
      <p:pic>
        <p:nvPicPr>
          <p:cNvPr id="81" name="Google Shape;81;p11"/>
          <p:cNvPicPr preferRelativeResize="0"/>
          <p:nvPr/>
        </p:nvPicPr>
        <p:blipFill rotWithShape="1">
          <a:blip r:embed="rId5">
            <a:alphaModFix/>
          </a:blip>
          <a:srcRect l="3391" t="64971" r="5921" b="8951"/>
          <a:stretch/>
        </p:blipFill>
        <p:spPr>
          <a:xfrm rot="10800000" flipH="1">
            <a:off x="2998050" y="3898174"/>
            <a:ext cx="6741200" cy="1341326"/>
          </a:xfrm>
          <a:prstGeom prst="rect">
            <a:avLst/>
          </a:prstGeom>
          <a:noFill/>
          <a:ln>
            <a:noFill/>
          </a:ln>
        </p:spPr>
      </p:pic>
      <p:sp>
        <p:nvSpPr>
          <p:cNvPr id="82" name="Google Shape;82;p11"/>
          <p:cNvSpPr txBox="1">
            <a:spLocks noGrp="1"/>
          </p:cNvSpPr>
          <p:nvPr>
            <p:ph type="title" hasCustomPrompt="1"/>
          </p:nvPr>
        </p:nvSpPr>
        <p:spPr>
          <a:xfrm>
            <a:off x="1390650" y="1600225"/>
            <a:ext cx="6362700" cy="1355400"/>
          </a:xfrm>
          <a:prstGeom prst="rect">
            <a:avLst/>
          </a:prstGeom>
          <a:solidFill>
            <a:srgbClr val="FFFFFF">
              <a:alpha val="14880"/>
            </a:srgbClr>
          </a:solidFill>
        </p:spPr>
        <p:txBody>
          <a:bodyPr spcFirstLastPara="1" wrap="square" lIns="91425" tIns="91425" rIns="91425" bIns="91425" anchor="b" anchorCtr="0">
            <a:noAutofit/>
          </a:bodyPr>
          <a:lstStyle>
            <a:lvl1pPr lvl="0" algn="ctr">
              <a:spcBef>
                <a:spcPts val="0"/>
              </a:spcBef>
              <a:spcAft>
                <a:spcPts val="0"/>
              </a:spcAft>
              <a:buSzPts val="9600"/>
              <a:buNone/>
              <a:defRPr sz="81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 name="Google Shape;83;p11"/>
          <p:cNvSpPr txBox="1">
            <a:spLocks noGrp="1"/>
          </p:cNvSpPr>
          <p:nvPr>
            <p:ph type="subTitle" idx="1"/>
          </p:nvPr>
        </p:nvSpPr>
        <p:spPr>
          <a:xfrm>
            <a:off x="1390650" y="2955580"/>
            <a:ext cx="6362700" cy="587700"/>
          </a:xfrm>
          <a:prstGeom prst="rect">
            <a:avLst/>
          </a:prstGeom>
          <a:solidFill>
            <a:srgbClr val="FFFFFF">
              <a:alpha val="1488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52156"/>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3500"/>
              <a:buFont typeface="Josefin Sans"/>
              <a:buNone/>
              <a:defRPr sz="35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914400" lvl="1"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8" r:id="rId18"/>
    <p:sldLayoutId id="2147483669"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1.jpeg"/><Relationship Id="rId4" Type="http://schemas.openxmlformats.org/officeDocument/2006/relationships/image" Target="../media/image50.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53.jpeg"/><Relationship Id="rId4" Type="http://schemas.openxmlformats.org/officeDocument/2006/relationships/image" Target="../media/image52.jpe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7.png"/><Relationship Id="rId7"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png"/><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p:cNvGrpSpPr/>
        <p:nvPr/>
      </p:nvGrpSpPr>
      <p:grpSpPr>
        <a:xfrm>
          <a:off x="0" y="0"/>
          <a:ext cx="0" cy="0"/>
          <a:chOff x="0" y="0"/>
          <a:chExt cx="0" cy="0"/>
        </a:xfrm>
      </p:grpSpPr>
      <p:sp>
        <p:nvSpPr>
          <p:cNvPr id="195" name="Google Shape;195;p27"/>
          <p:cNvSpPr txBox="1">
            <a:spLocks noGrp="1"/>
          </p:cNvSpPr>
          <p:nvPr>
            <p:ph type="ctrTitle"/>
          </p:nvPr>
        </p:nvSpPr>
        <p:spPr>
          <a:xfrm>
            <a:off x="3513417" y="1134688"/>
            <a:ext cx="4329040" cy="9821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solidFill>
                  <a:schemeClr val="bg2">
                    <a:lumMod val="10000"/>
                    <a:lumOff val="90000"/>
                  </a:schemeClr>
                </a:solidFill>
                <a:latin typeface="Harrington" panose="04040505050A02020702" pitchFamily="82" charset="0"/>
              </a:rPr>
              <a:t>THIRD EYE</a:t>
            </a:r>
            <a:endParaRPr sz="6000" b="1" dirty="0">
              <a:solidFill>
                <a:schemeClr val="bg2">
                  <a:lumMod val="10000"/>
                  <a:lumOff val="90000"/>
                </a:schemeClr>
              </a:solidFill>
              <a:latin typeface="Harrington" panose="04040505050A02020702" pitchFamily="82" charset="0"/>
            </a:endParaRPr>
          </a:p>
        </p:txBody>
      </p:sp>
      <p:sp>
        <p:nvSpPr>
          <p:cNvPr id="196" name="Google Shape;196;p27"/>
          <p:cNvSpPr txBox="1">
            <a:spLocks noGrp="1"/>
          </p:cNvSpPr>
          <p:nvPr>
            <p:ph type="subTitle" idx="1"/>
          </p:nvPr>
        </p:nvSpPr>
        <p:spPr>
          <a:xfrm>
            <a:off x="3513417" y="2228384"/>
            <a:ext cx="4329038" cy="14613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a:t>
            </a:r>
            <a:r>
              <a:rPr lang="en-US" sz="20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t>
            </a:r>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MOBILE APPLICATION FOR VISUALLY IMPAIRED PEOPLE TO ASSIST WITH DAILY TASKS</a:t>
            </a:r>
          </a:p>
          <a:p>
            <a:pPr marL="0" lvl="0" indent="0" algn="l" rtl="0">
              <a:lnSpc>
                <a:spcPct val="150000"/>
              </a:lnSpc>
              <a:spcBef>
                <a:spcPts val="0"/>
              </a:spcBef>
              <a:spcAft>
                <a:spcPts val="0"/>
              </a:spcAft>
              <a:buNone/>
            </a:pPr>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22_23-J 83</a:t>
            </a:r>
            <a:endParaRPr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97" name="Google Shape;197;p27"/>
          <p:cNvGrpSpPr/>
          <p:nvPr/>
        </p:nvGrpSpPr>
        <p:grpSpPr>
          <a:xfrm>
            <a:off x="3513416" y="913900"/>
            <a:ext cx="4329039" cy="3044375"/>
            <a:chOff x="1677750" y="1049575"/>
            <a:chExt cx="5788500" cy="3044375"/>
          </a:xfrm>
        </p:grpSpPr>
        <p:cxnSp>
          <p:nvCxnSpPr>
            <p:cNvPr id="198" name="Google Shape;198;p27"/>
            <p:cNvCxnSpPr/>
            <p:nvPr/>
          </p:nvCxnSpPr>
          <p:spPr>
            <a:xfrm>
              <a:off x="1677750" y="1049575"/>
              <a:ext cx="5788500" cy="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27"/>
            <p:cNvCxnSpPr/>
            <p:nvPr/>
          </p:nvCxnSpPr>
          <p:spPr>
            <a:xfrm>
              <a:off x="1677750" y="4093950"/>
              <a:ext cx="5788500" cy="0"/>
            </a:xfrm>
            <a:prstGeom prst="straightConnector1">
              <a:avLst/>
            </a:prstGeom>
            <a:noFill/>
            <a:ln w="9525" cap="flat" cmpd="sng">
              <a:solidFill>
                <a:schemeClr val="lt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FAB45303-9D8B-CF1C-B37F-AD619BA0840A}"/>
              </a:ext>
            </a:extLst>
          </p:cNvPr>
          <p:cNvPicPr>
            <a:picLocks noChangeAspect="1"/>
          </p:cNvPicPr>
          <p:nvPr/>
        </p:nvPicPr>
        <p:blipFill>
          <a:blip r:embed="rId3">
            <a:duotone>
              <a:prstClr val="black"/>
              <a:schemeClr val="accent2">
                <a:tint val="45000"/>
                <a:satMod val="400000"/>
              </a:schemeClr>
            </a:duotone>
          </a:blip>
          <a:stretch>
            <a:fillRect/>
          </a:stretch>
        </p:blipFill>
        <p:spPr>
          <a:xfrm>
            <a:off x="1533801" y="906366"/>
            <a:ext cx="1457070" cy="30909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5;p27">
            <a:extLst>
              <a:ext uri="{FF2B5EF4-FFF2-40B4-BE49-F238E27FC236}">
                <a16:creationId xmlns:a16="http://schemas.microsoft.com/office/drawing/2014/main" id="{91C69348-1DC8-3070-B0F5-829B1F02A3AE}"/>
              </a:ext>
            </a:extLst>
          </p:cNvPr>
          <p:cNvSpPr txBox="1">
            <a:spLocks/>
          </p:cNvSpPr>
          <p:nvPr/>
        </p:nvSpPr>
        <p:spPr>
          <a:xfrm>
            <a:off x="2252065" y="230458"/>
            <a:ext cx="481037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PROPOSED SOLUTION</a:t>
            </a:r>
          </a:p>
        </p:txBody>
      </p:sp>
      <p:pic>
        <p:nvPicPr>
          <p:cNvPr id="4" name="Picture 3">
            <a:extLst>
              <a:ext uri="{FF2B5EF4-FFF2-40B4-BE49-F238E27FC236}">
                <a16:creationId xmlns:a16="http://schemas.microsoft.com/office/drawing/2014/main" id="{90B2C2C0-4102-EABE-64DF-98E6DE0E2404}"/>
              </a:ext>
            </a:extLst>
          </p:cNvPr>
          <p:cNvPicPr>
            <a:picLocks noChangeAspect="1"/>
          </p:cNvPicPr>
          <p:nvPr/>
        </p:nvPicPr>
        <p:blipFill>
          <a:blip r:embed="rId2"/>
          <a:stretch>
            <a:fillRect/>
          </a:stretch>
        </p:blipFill>
        <p:spPr>
          <a:xfrm>
            <a:off x="0" y="4637488"/>
            <a:ext cx="2560542" cy="506012"/>
          </a:xfrm>
          <a:prstGeom prst="rect">
            <a:avLst/>
          </a:prstGeom>
        </p:spPr>
      </p:pic>
      <p:sp>
        <p:nvSpPr>
          <p:cNvPr id="5" name="TextBox 4">
            <a:extLst>
              <a:ext uri="{FF2B5EF4-FFF2-40B4-BE49-F238E27FC236}">
                <a16:creationId xmlns:a16="http://schemas.microsoft.com/office/drawing/2014/main" id="{69652D91-CED6-914D-9972-3E42154DE3C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Rectangle 5">
            <a:extLst>
              <a:ext uri="{FF2B5EF4-FFF2-40B4-BE49-F238E27FC236}">
                <a16:creationId xmlns:a16="http://schemas.microsoft.com/office/drawing/2014/main" id="{2F5DEDD5-0E1A-60BF-8FC2-510C5ACAC20D}"/>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7" name="TextBox 6">
            <a:extLst>
              <a:ext uri="{FF2B5EF4-FFF2-40B4-BE49-F238E27FC236}">
                <a16:creationId xmlns:a16="http://schemas.microsoft.com/office/drawing/2014/main" id="{56DC4BBD-26E7-7865-FBB1-AF2E20C9C370}"/>
              </a:ext>
            </a:extLst>
          </p:cNvPr>
          <p:cNvSpPr txBox="1"/>
          <p:nvPr/>
        </p:nvSpPr>
        <p:spPr>
          <a:xfrm>
            <a:off x="3375099" y="3078071"/>
            <a:ext cx="2300647" cy="923330"/>
          </a:xfrm>
          <a:prstGeom prst="rect">
            <a:avLst/>
          </a:prstGeom>
          <a:solidFill>
            <a:schemeClr val="bg2">
              <a:lumMod val="10000"/>
              <a:lumOff val="90000"/>
              <a:alpha val="25000"/>
            </a:schemeClr>
          </a:solidFill>
          <a:ln w="12700">
            <a:solidFill>
              <a:schemeClr val="accent5">
                <a:lumMod val="75000"/>
              </a:schemeClr>
            </a:solidFill>
          </a:ln>
        </p:spPr>
        <p:txBody>
          <a:bodyPr wrap="square" lIns="91440" tIns="45720" rIns="91440" bIns="45720" rtlCol="0" anchor="t">
            <a:spAutoFit/>
          </a:bodyPr>
          <a:lstStyle/>
          <a:p>
            <a:pPr algn="ctr"/>
            <a:r>
              <a:rPr lang="en-US" sz="1800" b="1" dirty="0">
                <a:solidFill>
                  <a:schemeClr val="bg2">
                    <a:lumMod val="10000"/>
                    <a:lumOff val="90000"/>
                  </a:schemeClr>
                </a:solidFill>
                <a:latin typeface="Calibri"/>
                <a:ea typeface="Calibri" panose="020F0502020204030204" pitchFamily="34" charset="0"/>
                <a:cs typeface="Calibri"/>
              </a:rPr>
              <a:t>Guide the user with  feedback  commands</a:t>
            </a:r>
            <a:endParaRPr lang="en-US" sz="1800" b="1" dirty="0">
              <a:solidFill>
                <a:schemeClr val="bg2">
                  <a:lumMod val="10000"/>
                  <a:lumOff val="90000"/>
                </a:schemeClr>
              </a:solidFill>
              <a:latin typeface="Calibri"/>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B3940DC-81A3-E34A-2BCE-BA1657844EDB}"/>
              </a:ext>
            </a:extLst>
          </p:cNvPr>
          <p:cNvSpPr txBox="1"/>
          <p:nvPr/>
        </p:nvSpPr>
        <p:spPr>
          <a:xfrm>
            <a:off x="2149330" y="1139044"/>
            <a:ext cx="4914065" cy="1295868"/>
          </a:xfrm>
          <a:prstGeom prst="rect">
            <a:avLst/>
          </a:prstGeom>
          <a:solidFill>
            <a:schemeClr val="bg2">
              <a:lumMod val="10000"/>
              <a:lumOff val="90000"/>
              <a:alpha val="25000"/>
            </a:schemeClr>
          </a:solidFill>
          <a:ln w="12700">
            <a:solidFill>
              <a:schemeClr val="accent5">
                <a:lumMod val="75000"/>
              </a:schemeClr>
            </a:solidFill>
          </a:ln>
        </p:spPr>
        <p:txBody>
          <a:bodyPr wrap="square" lIns="91440" tIns="45720" rIns="91440" bIns="45720" rtlCol="0" anchor="t">
            <a:spAutoFit/>
          </a:bodyPr>
          <a:lstStyle/>
          <a:p>
            <a:pPr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Implement real time support application which helps the colorblind people to get the QoL by using the smartphone accurately.</a:t>
            </a:r>
          </a:p>
        </p:txBody>
      </p:sp>
      <p:sp>
        <p:nvSpPr>
          <p:cNvPr id="9" name="TextBox 8">
            <a:extLst>
              <a:ext uri="{FF2B5EF4-FFF2-40B4-BE49-F238E27FC236}">
                <a16:creationId xmlns:a16="http://schemas.microsoft.com/office/drawing/2014/main" id="{51909F08-58F6-66D5-DA1A-4C12132B0F61}"/>
              </a:ext>
            </a:extLst>
          </p:cNvPr>
          <p:cNvSpPr txBox="1"/>
          <p:nvPr/>
        </p:nvSpPr>
        <p:spPr>
          <a:xfrm>
            <a:off x="6005377" y="3099603"/>
            <a:ext cx="2448720"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 evaluate the type of colorblindness, create “Ishihara” tests</a:t>
            </a:r>
          </a:p>
        </p:txBody>
      </p:sp>
      <p:sp>
        <p:nvSpPr>
          <p:cNvPr id="10" name="TextBox 9">
            <a:extLst>
              <a:ext uri="{FF2B5EF4-FFF2-40B4-BE49-F238E27FC236}">
                <a16:creationId xmlns:a16="http://schemas.microsoft.com/office/drawing/2014/main" id="{DA695D1D-51B8-4E98-8468-CD074D074DB3}"/>
              </a:ext>
            </a:extLst>
          </p:cNvPr>
          <p:cNvSpPr txBox="1"/>
          <p:nvPr/>
        </p:nvSpPr>
        <p:spPr>
          <a:xfrm>
            <a:off x="1020078" y="3097060"/>
            <a:ext cx="2111109"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Add a display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filter depending on the evaluated result</a:t>
            </a:r>
          </a:p>
        </p:txBody>
      </p:sp>
    </p:spTree>
    <p:extLst>
      <p:ext uri="{BB962C8B-B14F-4D97-AF65-F5344CB8AC3E}">
        <p14:creationId xmlns:p14="http://schemas.microsoft.com/office/powerpoint/2010/main" val="405522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8" name="Google Shape;195;p27">
            <a:extLst>
              <a:ext uri="{FF2B5EF4-FFF2-40B4-BE49-F238E27FC236}">
                <a16:creationId xmlns:a16="http://schemas.microsoft.com/office/drawing/2014/main" id="{D521D10E-ABB4-A53A-B13C-D7FFC066FB95}"/>
              </a:ext>
            </a:extLst>
          </p:cNvPr>
          <p:cNvSpPr txBox="1">
            <a:spLocks/>
          </p:cNvSpPr>
          <p:nvPr/>
        </p:nvSpPr>
        <p:spPr>
          <a:xfrm>
            <a:off x="694852" y="215591"/>
            <a:ext cx="775429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COMPONENT OVERVIEW DIAGRAM</a:t>
            </a:r>
          </a:p>
        </p:txBody>
      </p:sp>
      <p:pic>
        <p:nvPicPr>
          <p:cNvPr id="9" name="Picture 8">
            <a:extLst>
              <a:ext uri="{FF2B5EF4-FFF2-40B4-BE49-F238E27FC236}">
                <a16:creationId xmlns:a16="http://schemas.microsoft.com/office/drawing/2014/main" id="{8027E331-6932-6365-857F-E983B119D446}"/>
              </a:ext>
            </a:extLst>
          </p:cNvPr>
          <p:cNvPicPr>
            <a:picLocks noChangeAspect="1"/>
          </p:cNvPicPr>
          <p:nvPr/>
        </p:nvPicPr>
        <p:blipFill>
          <a:blip r:embed="rId3"/>
          <a:stretch>
            <a:fillRect/>
          </a:stretch>
        </p:blipFill>
        <p:spPr>
          <a:xfrm>
            <a:off x="0" y="4637488"/>
            <a:ext cx="2560542" cy="506012"/>
          </a:xfrm>
          <a:prstGeom prst="rect">
            <a:avLst/>
          </a:prstGeom>
        </p:spPr>
      </p:pic>
      <p:sp>
        <p:nvSpPr>
          <p:cNvPr id="10" name="TextBox 9">
            <a:extLst>
              <a:ext uri="{FF2B5EF4-FFF2-40B4-BE49-F238E27FC236}">
                <a16:creationId xmlns:a16="http://schemas.microsoft.com/office/drawing/2014/main" id="{201306ED-C628-89D5-083A-64C11AF3568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1" name="Rectangle 10">
            <a:extLst>
              <a:ext uri="{FF2B5EF4-FFF2-40B4-BE49-F238E27FC236}">
                <a16:creationId xmlns:a16="http://schemas.microsoft.com/office/drawing/2014/main" id="{04BE5268-5E8C-39BE-0CDA-7F5755C5CBC1}"/>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pic>
        <p:nvPicPr>
          <p:cNvPr id="17" name="Picture 16">
            <a:extLst>
              <a:ext uri="{FF2B5EF4-FFF2-40B4-BE49-F238E27FC236}">
                <a16:creationId xmlns:a16="http://schemas.microsoft.com/office/drawing/2014/main" id="{2BFBAE93-018C-921A-C4D6-8948D801D7C9}"/>
              </a:ext>
            </a:extLst>
          </p:cNvPr>
          <p:cNvPicPr>
            <a:picLocks noChangeAspect="1"/>
          </p:cNvPicPr>
          <p:nvPr/>
        </p:nvPicPr>
        <p:blipFill>
          <a:blip r:embed="rId4"/>
          <a:stretch>
            <a:fillRect/>
          </a:stretch>
        </p:blipFill>
        <p:spPr>
          <a:xfrm>
            <a:off x="1072592" y="884566"/>
            <a:ext cx="6998815" cy="34933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6" name="Picture 15">
            <a:extLst>
              <a:ext uri="{FF2B5EF4-FFF2-40B4-BE49-F238E27FC236}">
                <a16:creationId xmlns:a16="http://schemas.microsoft.com/office/drawing/2014/main" id="{E1E09310-ECC3-9EDF-CCC4-4919EB63EA03}"/>
              </a:ext>
            </a:extLst>
          </p:cNvPr>
          <p:cNvPicPr>
            <a:picLocks noChangeAspect="1"/>
          </p:cNvPicPr>
          <p:nvPr/>
        </p:nvPicPr>
        <p:blipFill>
          <a:blip r:embed="rId3"/>
          <a:stretch>
            <a:fillRect/>
          </a:stretch>
        </p:blipFill>
        <p:spPr>
          <a:xfrm>
            <a:off x="0" y="4637488"/>
            <a:ext cx="2560542" cy="506012"/>
          </a:xfrm>
          <a:prstGeom prst="rect">
            <a:avLst/>
          </a:prstGeom>
        </p:spPr>
      </p:pic>
      <p:sp>
        <p:nvSpPr>
          <p:cNvPr id="17" name="TextBox 16">
            <a:extLst>
              <a:ext uri="{FF2B5EF4-FFF2-40B4-BE49-F238E27FC236}">
                <a16:creationId xmlns:a16="http://schemas.microsoft.com/office/drawing/2014/main" id="{4DAD6FD4-1B12-51B8-79D6-CCB8F652E11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8" name="Rectangle 17">
            <a:extLst>
              <a:ext uri="{FF2B5EF4-FFF2-40B4-BE49-F238E27FC236}">
                <a16:creationId xmlns:a16="http://schemas.microsoft.com/office/drawing/2014/main" id="{B0ED7623-8E31-6EB8-D2B4-555345807A41}"/>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19" name="Google Shape;195;p27">
            <a:extLst>
              <a:ext uri="{FF2B5EF4-FFF2-40B4-BE49-F238E27FC236}">
                <a16:creationId xmlns:a16="http://schemas.microsoft.com/office/drawing/2014/main" id="{30872A4C-B1E6-82A1-7925-0CB7FBFD7A4A}"/>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sp>
        <p:nvSpPr>
          <p:cNvPr id="21" name="TextBox 20">
            <a:extLst>
              <a:ext uri="{FF2B5EF4-FFF2-40B4-BE49-F238E27FC236}">
                <a16:creationId xmlns:a16="http://schemas.microsoft.com/office/drawing/2014/main" id="{E1FCC694-A444-5F2C-C7C1-1E897EC4BEBC}"/>
              </a:ext>
            </a:extLst>
          </p:cNvPr>
          <p:cNvSpPr txBox="1"/>
          <p:nvPr/>
        </p:nvSpPr>
        <p:spPr>
          <a:xfrm>
            <a:off x="691375" y="678250"/>
            <a:ext cx="7761249" cy="3786999"/>
          </a:xfrm>
          <a:prstGeom prst="rect">
            <a:avLst/>
          </a:prstGeom>
          <a:noFill/>
        </p:spPr>
        <p:txBody>
          <a:bodyPr wrap="square">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Collected Ishihara diagnostics plates and data. </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a dataset using a gathered dataset and trained it. </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Created a custom model to identify different type of colorblind diagnosis. </a:t>
            </a:r>
          </a:p>
          <a:p>
            <a:pPr marL="231775" indent="-23177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Developed a custom script to get the user input to finalize the color blindness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conditions.</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Used the test results to implement a custom filters for user’s mobile. </a:t>
            </a:r>
          </a:p>
          <a:p>
            <a:pPr marL="231775" indent="-23177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Created and developed the model in cloud to use it anywhere with a lesser number of performance lag. </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Created a mobile application with UI to handle the Ishihara test. </a:t>
            </a:r>
          </a:p>
        </p:txBody>
      </p:sp>
      <p:pic>
        <p:nvPicPr>
          <p:cNvPr id="22" name="Picture 21">
            <a:extLst>
              <a:ext uri="{FF2B5EF4-FFF2-40B4-BE49-F238E27FC236}">
                <a16:creationId xmlns:a16="http://schemas.microsoft.com/office/drawing/2014/main" id="{95679F88-4909-F417-BCFC-2455BB60EDEA}"/>
              </a:ext>
            </a:extLst>
          </p:cNvPr>
          <p:cNvPicPr>
            <a:picLocks noChangeAspect="1"/>
          </p:cNvPicPr>
          <p:nvPr/>
        </p:nvPicPr>
        <p:blipFill>
          <a:blip r:embed="rId4"/>
          <a:stretch>
            <a:fillRect/>
          </a:stretch>
        </p:blipFill>
        <p:spPr>
          <a:xfrm>
            <a:off x="7478916" y="114507"/>
            <a:ext cx="1322947" cy="13107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28" name="Google Shape;195;p27">
            <a:extLst>
              <a:ext uri="{FF2B5EF4-FFF2-40B4-BE49-F238E27FC236}">
                <a16:creationId xmlns:a16="http://schemas.microsoft.com/office/drawing/2014/main" id="{89F18FDB-F601-F14C-0EBF-4475E3496461}"/>
              </a:ext>
            </a:extLst>
          </p:cNvPr>
          <p:cNvSpPr txBox="1">
            <a:spLocks/>
          </p:cNvSpPr>
          <p:nvPr/>
        </p:nvSpPr>
        <p:spPr>
          <a:xfrm>
            <a:off x="959003" y="193289"/>
            <a:ext cx="722599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NEXT EXPECTED PROGRESS 100%</a:t>
            </a:r>
          </a:p>
        </p:txBody>
      </p:sp>
      <p:pic>
        <p:nvPicPr>
          <p:cNvPr id="29" name="Picture 28">
            <a:extLst>
              <a:ext uri="{FF2B5EF4-FFF2-40B4-BE49-F238E27FC236}">
                <a16:creationId xmlns:a16="http://schemas.microsoft.com/office/drawing/2014/main" id="{4A68B953-0AF7-462E-D23C-7B335E3BFFD7}"/>
              </a:ext>
            </a:extLst>
          </p:cNvPr>
          <p:cNvPicPr>
            <a:picLocks noChangeAspect="1"/>
          </p:cNvPicPr>
          <p:nvPr/>
        </p:nvPicPr>
        <p:blipFill>
          <a:blip r:embed="rId3"/>
          <a:stretch>
            <a:fillRect/>
          </a:stretch>
        </p:blipFill>
        <p:spPr>
          <a:xfrm>
            <a:off x="0" y="4637488"/>
            <a:ext cx="2560542" cy="506012"/>
          </a:xfrm>
          <a:prstGeom prst="rect">
            <a:avLst/>
          </a:prstGeom>
        </p:spPr>
      </p:pic>
      <p:sp>
        <p:nvSpPr>
          <p:cNvPr id="30" name="TextBox 29">
            <a:extLst>
              <a:ext uri="{FF2B5EF4-FFF2-40B4-BE49-F238E27FC236}">
                <a16:creationId xmlns:a16="http://schemas.microsoft.com/office/drawing/2014/main" id="{2DFC1164-A7A2-973F-1213-3425A8960D1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31" name="Rectangle 30">
            <a:extLst>
              <a:ext uri="{FF2B5EF4-FFF2-40B4-BE49-F238E27FC236}">
                <a16:creationId xmlns:a16="http://schemas.microsoft.com/office/drawing/2014/main" id="{E9E2AC54-AE23-FBA2-3C67-946CA8362FD0}"/>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2" name="TextBox 1">
            <a:extLst>
              <a:ext uri="{FF2B5EF4-FFF2-40B4-BE49-F238E27FC236}">
                <a16:creationId xmlns:a16="http://schemas.microsoft.com/office/drawing/2014/main" id="{AE0B2FB5-1197-6BE0-D71B-91B25B751614}"/>
              </a:ext>
            </a:extLst>
          </p:cNvPr>
          <p:cNvSpPr txBox="1"/>
          <p:nvPr/>
        </p:nvSpPr>
        <p:spPr>
          <a:xfrm>
            <a:off x="1200171" y="1071548"/>
            <a:ext cx="674365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1800" b="1" dirty="0">
              <a:solidFill>
                <a:schemeClr val="bg2">
                  <a:lumMod val="10000"/>
                  <a:lumOff val="90000"/>
                </a:schemeClr>
              </a:solidFill>
              <a:latin typeface="Calibri"/>
              <a:cs typeface="Calibri"/>
            </a:endParaRPr>
          </a:p>
          <a:p>
            <a:pPr algn="just">
              <a:lnSpc>
                <a:spcPct val="150000"/>
              </a:lnSpc>
            </a:pPr>
            <a:r>
              <a:rPr lang="en-US" sz="1800" b="1" dirty="0">
                <a:solidFill>
                  <a:schemeClr val="bg2">
                    <a:lumMod val="10000"/>
                    <a:lumOff val="90000"/>
                  </a:schemeClr>
                </a:solidFill>
                <a:latin typeface="Calibri"/>
                <a:cs typeface="Calibri"/>
              </a:rPr>
              <a:t>✓ Improve UX when Ishihara test result response after populated. </a:t>
            </a:r>
          </a:p>
          <a:p>
            <a:pPr algn="just">
              <a:lnSpc>
                <a:spcPct val="150000"/>
              </a:lnSpc>
            </a:pPr>
            <a:r>
              <a:rPr lang="en-US" sz="1800" b="1" dirty="0">
                <a:solidFill>
                  <a:schemeClr val="bg2">
                    <a:lumMod val="10000"/>
                    <a:lumOff val="90000"/>
                  </a:schemeClr>
                </a:solidFill>
                <a:latin typeface="Calibri"/>
                <a:cs typeface="Calibri"/>
              </a:rPr>
              <a:t>✓ Further testing implemented camera filter . </a:t>
            </a:r>
            <a:endParaRPr lang="en-US" sz="1800" dirty="0">
              <a:solidFill>
                <a:schemeClr val="bg2">
                  <a:lumMod val="10000"/>
                  <a:lumOff val="90000"/>
                </a:schemeClr>
              </a:solidFill>
              <a:latin typeface="Calibri"/>
              <a:cs typeface="Calibri"/>
            </a:endParaRPr>
          </a:p>
          <a:p>
            <a:pPr algn="just">
              <a:lnSpc>
                <a:spcPct val="150000"/>
              </a:lnSpc>
            </a:pPr>
            <a:endParaRPr lang="en-US" sz="1800" b="1" dirty="0">
              <a:solidFill>
                <a:schemeClr val="bg2">
                  <a:lumMod val="10000"/>
                  <a:lumOff val="90000"/>
                </a:schemeClr>
              </a:solidFill>
              <a:latin typeface="Calibri"/>
              <a:cs typeface="Calibri"/>
            </a:endParaRPr>
          </a:p>
          <a:p>
            <a:pPr marL="285750" indent="-285750">
              <a:buFont typeface="Wingdings"/>
              <a:buChar char="ü"/>
            </a:pPr>
            <a:endParaRPr lang="en-US" sz="1800" b="1" dirty="0">
              <a:solidFill>
                <a:srgbClr val="D6DCFF"/>
              </a:solidFill>
              <a:latin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6" name="Google Shape;195;p27">
            <a:extLst>
              <a:ext uri="{FF2B5EF4-FFF2-40B4-BE49-F238E27FC236}">
                <a16:creationId xmlns:a16="http://schemas.microsoft.com/office/drawing/2014/main" id="{E7606BAA-0E86-ED1C-0C21-862F9CCA50C0}"/>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7" name="Picture 6">
            <a:extLst>
              <a:ext uri="{FF2B5EF4-FFF2-40B4-BE49-F238E27FC236}">
                <a16:creationId xmlns:a16="http://schemas.microsoft.com/office/drawing/2014/main" id="{8A86AB6B-2324-E0FD-0ABE-D7938B60E1AA}"/>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D62F27FA-F92B-6F9D-2978-5A8BB3F38E2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9" name="Rectangle 8">
            <a:extLst>
              <a:ext uri="{FF2B5EF4-FFF2-40B4-BE49-F238E27FC236}">
                <a16:creationId xmlns:a16="http://schemas.microsoft.com/office/drawing/2014/main" id="{3D789660-4A95-8D31-B575-A39AB1506B5E}"/>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11" name="TextBox 10">
            <a:extLst>
              <a:ext uri="{FF2B5EF4-FFF2-40B4-BE49-F238E27FC236}">
                <a16:creationId xmlns:a16="http://schemas.microsoft.com/office/drawing/2014/main" id="{2C75A027-C8C5-678F-E08B-B478A27A6B40}"/>
              </a:ext>
            </a:extLst>
          </p:cNvPr>
          <p:cNvSpPr txBox="1"/>
          <p:nvPr/>
        </p:nvSpPr>
        <p:spPr>
          <a:xfrm>
            <a:off x="719251" y="946878"/>
            <a:ext cx="7748241" cy="3373359"/>
          </a:xfrm>
          <a:prstGeom prst="rect">
            <a:avLst/>
          </a:prstGeom>
          <a:noFill/>
        </p:spPr>
        <p:txBody>
          <a:bodyPr wrap="square">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 a custom data set because no current data set.</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Training the model to display Ishihara test results with user’s inputs. </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When training the model, the number of Ishihara plates were not significant. enough to get an accurate prediction for some color blindness types.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When training the machine learning model what type of model needs to be considered (classification).</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Choosing between support vector classification and binary classification to </a:t>
            </a: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get the accurate prediction.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p27">
            <a:extLst>
              <a:ext uri="{FF2B5EF4-FFF2-40B4-BE49-F238E27FC236}">
                <a16:creationId xmlns:a16="http://schemas.microsoft.com/office/drawing/2014/main" id="{219D0C6C-67D8-FB4A-2AF4-E3068FFA76C3}"/>
              </a:ext>
            </a:extLst>
          </p:cNvPr>
          <p:cNvSpPr txBox="1">
            <a:spLocks/>
          </p:cNvSpPr>
          <p:nvPr/>
        </p:nvSpPr>
        <p:spPr>
          <a:xfrm>
            <a:off x="1713884" y="200091"/>
            <a:ext cx="6345234"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TOOLS AND TECHNOLOGIES</a:t>
            </a:r>
          </a:p>
        </p:txBody>
      </p:sp>
      <p:grpSp>
        <p:nvGrpSpPr>
          <p:cNvPr id="23" name="Group 22">
            <a:extLst>
              <a:ext uri="{FF2B5EF4-FFF2-40B4-BE49-F238E27FC236}">
                <a16:creationId xmlns:a16="http://schemas.microsoft.com/office/drawing/2014/main" id="{4CBC3AC1-955D-FC2F-AE71-CCE8C45B84E2}"/>
              </a:ext>
            </a:extLst>
          </p:cNvPr>
          <p:cNvGrpSpPr/>
          <p:nvPr/>
        </p:nvGrpSpPr>
        <p:grpSpPr>
          <a:xfrm>
            <a:off x="3244426" y="1039009"/>
            <a:ext cx="5528171" cy="3241494"/>
            <a:chOff x="2903779" y="868527"/>
            <a:chExt cx="5528171" cy="3241494"/>
          </a:xfrm>
        </p:grpSpPr>
        <p:pic>
          <p:nvPicPr>
            <p:cNvPr id="10" name="Picture 9">
              <a:extLst>
                <a:ext uri="{FF2B5EF4-FFF2-40B4-BE49-F238E27FC236}">
                  <a16:creationId xmlns:a16="http://schemas.microsoft.com/office/drawing/2014/main" id="{3FD99A8A-029F-B0E2-E8D2-B427AE67E0DF}"/>
                </a:ext>
              </a:extLst>
            </p:cNvPr>
            <p:cNvPicPr>
              <a:picLocks noChangeAspect="1"/>
            </p:cNvPicPr>
            <p:nvPr/>
          </p:nvPicPr>
          <p:blipFill rotWithShape="1">
            <a:blip r:embed="rId2"/>
            <a:srcRect l="53871" r="19223"/>
            <a:stretch/>
          </p:blipFill>
          <p:spPr>
            <a:xfrm>
              <a:off x="7130847" y="2701627"/>
              <a:ext cx="1301103" cy="1353507"/>
            </a:xfrm>
            <a:prstGeom prst="rect">
              <a:avLst/>
            </a:prstGeom>
          </p:spPr>
        </p:pic>
        <p:pic>
          <p:nvPicPr>
            <p:cNvPr id="11" name="Picture 10">
              <a:extLst>
                <a:ext uri="{FF2B5EF4-FFF2-40B4-BE49-F238E27FC236}">
                  <a16:creationId xmlns:a16="http://schemas.microsoft.com/office/drawing/2014/main" id="{081B5219-FD45-202D-908B-94CE852B7F8C}"/>
                </a:ext>
              </a:extLst>
            </p:cNvPr>
            <p:cNvPicPr>
              <a:picLocks noChangeAspect="1"/>
            </p:cNvPicPr>
            <p:nvPr/>
          </p:nvPicPr>
          <p:blipFill>
            <a:blip r:embed="rId3"/>
            <a:stretch>
              <a:fillRect/>
            </a:stretch>
          </p:blipFill>
          <p:spPr>
            <a:xfrm>
              <a:off x="5804385" y="2701627"/>
              <a:ext cx="1097375" cy="1353429"/>
            </a:xfrm>
            <a:prstGeom prst="rect">
              <a:avLst/>
            </a:prstGeom>
          </p:spPr>
        </p:pic>
        <p:pic>
          <p:nvPicPr>
            <p:cNvPr id="12" name="Picture 11">
              <a:extLst>
                <a:ext uri="{FF2B5EF4-FFF2-40B4-BE49-F238E27FC236}">
                  <a16:creationId xmlns:a16="http://schemas.microsoft.com/office/drawing/2014/main" id="{2C28BC77-7005-9C75-AE3E-E9CB31892A37}"/>
                </a:ext>
              </a:extLst>
            </p:cNvPr>
            <p:cNvPicPr>
              <a:picLocks noChangeAspect="1"/>
            </p:cNvPicPr>
            <p:nvPr/>
          </p:nvPicPr>
          <p:blipFill>
            <a:blip r:embed="rId4"/>
            <a:stretch>
              <a:fillRect/>
            </a:stretch>
          </p:blipFill>
          <p:spPr>
            <a:xfrm>
              <a:off x="4334713" y="2834390"/>
              <a:ext cx="1271581" cy="1275631"/>
            </a:xfrm>
            <a:prstGeom prst="rect">
              <a:avLst/>
            </a:prstGeom>
          </p:spPr>
        </p:pic>
        <p:grpSp>
          <p:nvGrpSpPr>
            <p:cNvPr id="13" name="Group 12">
              <a:extLst>
                <a:ext uri="{FF2B5EF4-FFF2-40B4-BE49-F238E27FC236}">
                  <a16:creationId xmlns:a16="http://schemas.microsoft.com/office/drawing/2014/main" id="{1EDE1390-7D8F-E479-9919-962A8A606128}"/>
                </a:ext>
              </a:extLst>
            </p:cNvPr>
            <p:cNvGrpSpPr/>
            <p:nvPr/>
          </p:nvGrpSpPr>
          <p:grpSpPr>
            <a:xfrm>
              <a:off x="5042949" y="868527"/>
              <a:ext cx="1858811" cy="1439531"/>
              <a:chOff x="831049" y="2468434"/>
              <a:chExt cx="2475582" cy="1805940"/>
            </a:xfrm>
          </p:grpSpPr>
          <p:sp>
            <p:nvSpPr>
              <p:cNvPr id="14" name="Rectangle 13">
                <a:extLst>
                  <a:ext uri="{FF2B5EF4-FFF2-40B4-BE49-F238E27FC236}">
                    <a16:creationId xmlns:a16="http://schemas.microsoft.com/office/drawing/2014/main" id="{4AE909AD-6951-2DAA-E7B3-9384A4468073}"/>
                  </a:ext>
                </a:extLst>
              </p:cNvPr>
              <p:cNvSpPr/>
              <p:nvPr/>
            </p:nvSpPr>
            <p:spPr>
              <a:xfrm>
                <a:off x="831049" y="2468434"/>
                <a:ext cx="2475582" cy="1805940"/>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1EFEB"/>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7F9EF441-012D-BE99-B1DF-E9AC7C9EA2A9}"/>
                  </a:ext>
                </a:extLst>
              </p:cNvPr>
              <p:cNvPicPr>
                <a:picLocks noChangeAspect="1"/>
              </p:cNvPicPr>
              <p:nvPr/>
            </p:nvPicPr>
            <p:blipFill>
              <a:blip r:embed="rId5"/>
              <a:stretch>
                <a:fillRect/>
              </a:stretch>
            </p:blipFill>
            <p:spPr>
              <a:xfrm>
                <a:off x="831049" y="2546210"/>
                <a:ext cx="2475582" cy="1650388"/>
              </a:xfrm>
              <a:prstGeom prst="rect">
                <a:avLst/>
              </a:prstGeom>
            </p:spPr>
          </p:pic>
        </p:grpSp>
        <p:pic>
          <p:nvPicPr>
            <p:cNvPr id="17" name="Picture 16">
              <a:extLst>
                <a:ext uri="{FF2B5EF4-FFF2-40B4-BE49-F238E27FC236}">
                  <a16:creationId xmlns:a16="http://schemas.microsoft.com/office/drawing/2014/main" id="{D9AFD613-5A2C-372D-4CF0-7DDBF1D74622}"/>
                </a:ext>
              </a:extLst>
            </p:cNvPr>
            <p:cNvPicPr>
              <a:picLocks noChangeAspect="1"/>
            </p:cNvPicPr>
            <p:nvPr/>
          </p:nvPicPr>
          <p:blipFill>
            <a:blip r:embed="rId6"/>
            <a:stretch>
              <a:fillRect/>
            </a:stretch>
          </p:blipFill>
          <p:spPr>
            <a:xfrm>
              <a:off x="3036140" y="868527"/>
              <a:ext cx="1631068" cy="1751331"/>
            </a:xfrm>
            <a:prstGeom prst="rect">
              <a:avLst/>
            </a:prstGeom>
          </p:spPr>
        </p:pic>
        <p:pic>
          <p:nvPicPr>
            <p:cNvPr id="18" name="Picture 17">
              <a:extLst>
                <a:ext uri="{FF2B5EF4-FFF2-40B4-BE49-F238E27FC236}">
                  <a16:creationId xmlns:a16="http://schemas.microsoft.com/office/drawing/2014/main" id="{BD4CBA5D-BEF7-B131-8950-E32ED4CFCC53}"/>
                </a:ext>
              </a:extLst>
            </p:cNvPr>
            <p:cNvPicPr>
              <a:picLocks noChangeAspect="1"/>
            </p:cNvPicPr>
            <p:nvPr/>
          </p:nvPicPr>
          <p:blipFill rotWithShape="1">
            <a:blip r:embed="rId7"/>
            <a:srcRect l="29510" t="15518" r="29058" b="15782"/>
            <a:stretch/>
          </p:blipFill>
          <p:spPr>
            <a:xfrm>
              <a:off x="7287594" y="876598"/>
              <a:ext cx="1058243" cy="1494643"/>
            </a:xfrm>
            <a:prstGeom prst="rect">
              <a:avLst/>
            </a:prstGeom>
          </p:spPr>
        </p:pic>
        <p:pic>
          <p:nvPicPr>
            <p:cNvPr id="19" name="Picture 18">
              <a:extLst>
                <a:ext uri="{FF2B5EF4-FFF2-40B4-BE49-F238E27FC236}">
                  <a16:creationId xmlns:a16="http://schemas.microsoft.com/office/drawing/2014/main" id="{B27F8A05-E0F1-CF65-2160-6FEEE0F3E80D}"/>
                </a:ext>
              </a:extLst>
            </p:cNvPr>
            <p:cNvPicPr>
              <a:picLocks noChangeAspect="1"/>
            </p:cNvPicPr>
            <p:nvPr/>
          </p:nvPicPr>
          <p:blipFill>
            <a:blip r:embed="rId8"/>
            <a:stretch>
              <a:fillRect/>
            </a:stretch>
          </p:blipFill>
          <p:spPr>
            <a:xfrm>
              <a:off x="2903779" y="2834390"/>
              <a:ext cx="1219306" cy="1207113"/>
            </a:xfrm>
            <a:prstGeom prst="rect">
              <a:avLst/>
            </a:prstGeom>
          </p:spPr>
        </p:pic>
      </p:grpSp>
      <p:pic>
        <p:nvPicPr>
          <p:cNvPr id="20" name="Picture 19">
            <a:extLst>
              <a:ext uri="{FF2B5EF4-FFF2-40B4-BE49-F238E27FC236}">
                <a16:creationId xmlns:a16="http://schemas.microsoft.com/office/drawing/2014/main" id="{69B864DA-B46C-FA60-AE97-33382B488F1A}"/>
              </a:ext>
            </a:extLst>
          </p:cNvPr>
          <p:cNvPicPr>
            <a:picLocks noChangeAspect="1"/>
          </p:cNvPicPr>
          <p:nvPr/>
        </p:nvPicPr>
        <p:blipFill>
          <a:blip r:embed="rId9"/>
          <a:stretch>
            <a:fillRect/>
          </a:stretch>
        </p:blipFill>
        <p:spPr>
          <a:xfrm>
            <a:off x="0" y="4637488"/>
            <a:ext cx="2560542" cy="506012"/>
          </a:xfrm>
          <a:prstGeom prst="rect">
            <a:avLst/>
          </a:prstGeom>
        </p:spPr>
      </p:pic>
      <p:sp>
        <p:nvSpPr>
          <p:cNvPr id="21" name="TextBox 20">
            <a:extLst>
              <a:ext uri="{FF2B5EF4-FFF2-40B4-BE49-F238E27FC236}">
                <a16:creationId xmlns:a16="http://schemas.microsoft.com/office/drawing/2014/main" id="{4CBC8751-FB89-A2D1-4C9B-9D8AEF5AE97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2" name="Rectangle 21">
            <a:extLst>
              <a:ext uri="{FF2B5EF4-FFF2-40B4-BE49-F238E27FC236}">
                <a16:creationId xmlns:a16="http://schemas.microsoft.com/office/drawing/2014/main" id="{D81D52DD-E42E-2F0F-866E-FEFA1D209E0A}"/>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25" name="TextBox 24">
            <a:extLst>
              <a:ext uri="{FF2B5EF4-FFF2-40B4-BE49-F238E27FC236}">
                <a16:creationId xmlns:a16="http://schemas.microsoft.com/office/drawing/2014/main" id="{1E801805-4788-6E88-338E-56C89EFECA96}"/>
              </a:ext>
            </a:extLst>
          </p:cNvPr>
          <p:cNvSpPr txBox="1"/>
          <p:nvPr/>
        </p:nvSpPr>
        <p:spPr>
          <a:xfrm>
            <a:off x="381565" y="907144"/>
            <a:ext cx="2633774" cy="3373359"/>
          </a:xfrm>
          <a:prstGeom prst="rect">
            <a:avLst/>
          </a:prstGeom>
          <a:noFill/>
        </p:spPr>
        <p:txBody>
          <a:bodyPr wrap="square" lIns="91440" tIns="45720" rIns="91440" bIns="45720" anchor="t">
            <a:spAutoFit/>
          </a:bodyPr>
          <a:lstStyle/>
          <a:p>
            <a:pPr marL="169545" indent="-169545">
              <a:lnSpc>
                <a:spcPct val="150000"/>
              </a:lnSpc>
            </a:pPr>
            <a:r>
              <a:rPr lang="en-US" sz="1800" b="1" dirty="0">
                <a:solidFill>
                  <a:schemeClr val="bg2">
                    <a:lumMod val="10000"/>
                    <a:lumOff val="90000"/>
                  </a:schemeClr>
                </a:solidFill>
                <a:latin typeface="Calibri"/>
                <a:ea typeface="Calibri" panose="020F0502020204030204" pitchFamily="34" charset="0"/>
                <a:cs typeface="Calibri"/>
              </a:rPr>
              <a:t>• Kotlin</a:t>
            </a:r>
            <a:endParaRPr lang="en-US" dirty="0">
              <a:solidFill>
                <a:schemeClr val="bg2">
                  <a:lumMod val="10000"/>
                  <a:lumOff val="90000"/>
                </a:schemeClr>
              </a:solidFill>
              <a:ea typeface="Calibri" panose="020F0502020204030204" pitchFamily="34" charset="0"/>
              <a:cs typeface="Calibri"/>
            </a:endParaRPr>
          </a:p>
          <a:p>
            <a:pPr marL="169545" indent="-169545">
              <a:lnSpc>
                <a:spcPct val="150000"/>
              </a:lnSpc>
            </a:pPr>
            <a:r>
              <a:rPr lang="en-US" sz="1800" b="1" dirty="0">
                <a:solidFill>
                  <a:schemeClr val="bg2">
                    <a:lumMod val="10000"/>
                    <a:lumOff val="90000"/>
                  </a:schemeClr>
                </a:solidFill>
                <a:latin typeface="Calibri"/>
                <a:cs typeface="Calibri"/>
              </a:rPr>
              <a:t>• </a:t>
            </a:r>
            <a:r>
              <a:rPr lang="en-US" sz="1800" b="1" dirty="0" err="1">
                <a:solidFill>
                  <a:schemeClr val="bg2">
                    <a:lumMod val="10000"/>
                    <a:lumOff val="90000"/>
                  </a:schemeClr>
                </a:solidFill>
                <a:latin typeface="Calibri"/>
                <a:cs typeface="Calibri"/>
              </a:rPr>
              <a:t>Pytorch</a:t>
            </a:r>
            <a:endParaRPr lang="en-US" dirty="0" err="1">
              <a:solidFill>
                <a:schemeClr val="bg2">
                  <a:lumMod val="10000"/>
                  <a:lumOff val="90000"/>
                </a:schemeClr>
              </a:solidFill>
            </a:endParaRPr>
          </a:p>
          <a:p>
            <a:pPr marL="169545" indent="-169545">
              <a:lnSpc>
                <a:spcPct val="150000"/>
              </a:lnSpc>
            </a:pPr>
            <a:r>
              <a:rPr lang="en-US" sz="1800" b="1" dirty="0">
                <a:solidFill>
                  <a:schemeClr val="bg2">
                    <a:lumMod val="10000"/>
                    <a:lumOff val="90000"/>
                  </a:schemeClr>
                </a:solidFill>
                <a:latin typeface="Calibri"/>
                <a:ea typeface="Calibri" panose="020F0502020204030204" pitchFamily="34" charset="0"/>
                <a:cs typeface="Calibri"/>
              </a:rPr>
              <a:t>• </a:t>
            </a:r>
            <a:r>
              <a:rPr lang="en-US" sz="1800" b="1" dirty="0" err="1">
                <a:solidFill>
                  <a:schemeClr val="bg2">
                    <a:lumMod val="10000"/>
                    <a:lumOff val="90000"/>
                  </a:schemeClr>
                </a:solidFill>
                <a:latin typeface="Calibri"/>
                <a:ea typeface="Calibri" panose="020F0502020204030204" pitchFamily="34" charset="0"/>
                <a:cs typeface="Calibri"/>
              </a:rPr>
              <a:t>Jupyter</a:t>
            </a:r>
            <a:r>
              <a:rPr lang="en-US" sz="1800" b="1" dirty="0">
                <a:solidFill>
                  <a:schemeClr val="bg2">
                    <a:lumMod val="10000"/>
                    <a:lumOff val="90000"/>
                  </a:schemeClr>
                </a:solidFill>
                <a:latin typeface="Calibri"/>
                <a:ea typeface="Calibri" panose="020F0502020204030204" pitchFamily="34" charset="0"/>
                <a:cs typeface="Calibri"/>
              </a:rPr>
              <a:t> notebook</a:t>
            </a:r>
            <a:endParaRPr lang="en-US" dirty="0">
              <a:solidFill>
                <a:schemeClr val="bg2">
                  <a:lumMod val="10000"/>
                  <a:lumOff val="90000"/>
                </a:schemeClr>
              </a:solidFill>
              <a:latin typeface="Calibri"/>
              <a:cs typeface="Calibri"/>
            </a:endParaRP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Anaconda environment</a:t>
            </a:r>
          </a:p>
          <a:p>
            <a:pPr marL="169545" indent="-169545">
              <a:lnSpc>
                <a:spcPct val="150000"/>
              </a:lnSpc>
            </a:pPr>
            <a:r>
              <a:rPr lang="en-US" sz="1800" b="1">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Java</a:t>
            </a:r>
            <a:endPar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endParaRP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Google Cloud Platform</a:t>
            </a: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Android Studio</a:t>
            </a: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Python</a:t>
            </a:r>
          </a:p>
        </p:txBody>
      </p:sp>
    </p:spTree>
    <p:extLst>
      <p:ext uri="{BB962C8B-B14F-4D97-AF65-F5344CB8AC3E}">
        <p14:creationId xmlns:p14="http://schemas.microsoft.com/office/powerpoint/2010/main" val="127538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4" name="Google Shape;195;p27">
            <a:extLst>
              <a:ext uri="{FF2B5EF4-FFF2-40B4-BE49-F238E27FC236}">
                <a16:creationId xmlns:a16="http://schemas.microsoft.com/office/drawing/2014/main" id="{9B82B54F-30F3-9A21-1D8C-5D1842CD1D95}"/>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EB9A0BD1-56F4-D8D9-A24A-3F30991D6E3D}"/>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B295B755-CCB5-C1A5-4F21-B642E31D2DAC}"/>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9D286EE2-8ADF-54A2-F6FB-195C058E9EAB}"/>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pic>
        <p:nvPicPr>
          <p:cNvPr id="9" name="Picture 9" descr="Graphical user interface&#10;&#10;Description automatically generated">
            <a:extLst>
              <a:ext uri="{FF2B5EF4-FFF2-40B4-BE49-F238E27FC236}">
                <a16:creationId xmlns:a16="http://schemas.microsoft.com/office/drawing/2014/main" id="{EECA3F68-F241-289A-F03E-0D53871CE5FB}"/>
              </a:ext>
            </a:extLst>
          </p:cNvPr>
          <p:cNvPicPr>
            <a:picLocks noChangeAspect="1"/>
          </p:cNvPicPr>
          <p:nvPr/>
        </p:nvPicPr>
        <p:blipFill>
          <a:blip r:embed="rId4"/>
          <a:stretch>
            <a:fillRect/>
          </a:stretch>
        </p:blipFill>
        <p:spPr>
          <a:xfrm>
            <a:off x="2665877" y="870189"/>
            <a:ext cx="1903653" cy="3888357"/>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98D7F1AF-6FD5-FDAA-5C15-B14B3003203F}"/>
              </a:ext>
            </a:extLst>
          </p:cNvPr>
          <p:cNvPicPr>
            <a:picLocks noChangeAspect="1"/>
          </p:cNvPicPr>
          <p:nvPr/>
        </p:nvPicPr>
        <p:blipFill>
          <a:blip r:embed="rId5"/>
          <a:stretch>
            <a:fillRect/>
          </a:stretch>
        </p:blipFill>
        <p:spPr>
          <a:xfrm>
            <a:off x="4860123" y="870190"/>
            <a:ext cx="2065592" cy="38344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195;p27">
            <a:extLst>
              <a:ext uri="{FF2B5EF4-FFF2-40B4-BE49-F238E27FC236}">
                <a16:creationId xmlns:a16="http://schemas.microsoft.com/office/drawing/2014/main" id="{FE823691-D073-702C-9308-5CE5BE9A1B33}"/>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343BF918-30FA-E8D7-6058-3890DDCE8707}"/>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C1A4EAAC-256D-367B-BAFC-8F6A6DD7C96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1C4F5B46-A006-820D-A3F8-65BDF9A44790}"/>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pic>
        <p:nvPicPr>
          <p:cNvPr id="8" name="Picture 8">
            <a:extLst>
              <a:ext uri="{FF2B5EF4-FFF2-40B4-BE49-F238E27FC236}">
                <a16:creationId xmlns:a16="http://schemas.microsoft.com/office/drawing/2014/main" id="{D846383D-4131-2DED-482E-DD3F0A5B9368}"/>
              </a:ext>
            </a:extLst>
          </p:cNvPr>
          <p:cNvPicPr>
            <a:picLocks noChangeAspect="1"/>
          </p:cNvPicPr>
          <p:nvPr/>
        </p:nvPicPr>
        <p:blipFill>
          <a:blip r:embed="rId4"/>
          <a:stretch>
            <a:fillRect/>
          </a:stretch>
        </p:blipFill>
        <p:spPr>
          <a:xfrm>
            <a:off x="526211" y="1078957"/>
            <a:ext cx="3864633" cy="2942453"/>
          </a:xfrm>
          <a:prstGeom prst="rect">
            <a:avLst/>
          </a:prstGeom>
        </p:spPr>
      </p:pic>
      <p:pic>
        <p:nvPicPr>
          <p:cNvPr id="9" name="Picture 9">
            <a:extLst>
              <a:ext uri="{FF2B5EF4-FFF2-40B4-BE49-F238E27FC236}">
                <a16:creationId xmlns:a16="http://schemas.microsoft.com/office/drawing/2014/main" id="{79ED5147-F770-0ABD-CFB0-C407D47BCFDA}"/>
              </a:ext>
            </a:extLst>
          </p:cNvPr>
          <p:cNvPicPr>
            <a:picLocks noChangeAspect="1"/>
          </p:cNvPicPr>
          <p:nvPr/>
        </p:nvPicPr>
        <p:blipFill>
          <a:blip r:embed="rId5"/>
          <a:stretch>
            <a:fillRect/>
          </a:stretch>
        </p:blipFill>
        <p:spPr>
          <a:xfrm>
            <a:off x="4785504" y="1078356"/>
            <a:ext cx="3940114" cy="2943653"/>
          </a:xfrm>
          <a:prstGeom prst="rect">
            <a:avLst/>
          </a:prstGeom>
        </p:spPr>
      </p:pic>
    </p:spTree>
    <p:extLst>
      <p:ext uri="{BB962C8B-B14F-4D97-AF65-F5344CB8AC3E}">
        <p14:creationId xmlns:p14="http://schemas.microsoft.com/office/powerpoint/2010/main" val="422109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195;p27">
            <a:extLst>
              <a:ext uri="{FF2B5EF4-FFF2-40B4-BE49-F238E27FC236}">
                <a16:creationId xmlns:a16="http://schemas.microsoft.com/office/drawing/2014/main" id="{FE823691-D073-702C-9308-5CE5BE9A1B33}"/>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343BF918-30FA-E8D7-6058-3890DDCE8707}"/>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C1A4EAAC-256D-367B-BAFC-8F6A6DD7C96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1C4F5B46-A006-820D-A3F8-65BDF9A44790}"/>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pic>
        <p:nvPicPr>
          <p:cNvPr id="2" name="Picture 2" descr="Text&#10;&#10;Description automatically generated">
            <a:extLst>
              <a:ext uri="{FF2B5EF4-FFF2-40B4-BE49-F238E27FC236}">
                <a16:creationId xmlns:a16="http://schemas.microsoft.com/office/drawing/2014/main" id="{53F81252-F608-A587-23DA-1E8EB9591FE6}"/>
              </a:ext>
            </a:extLst>
          </p:cNvPr>
          <p:cNvPicPr>
            <a:picLocks noChangeAspect="1"/>
          </p:cNvPicPr>
          <p:nvPr/>
        </p:nvPicPr>
        <p:blipFill>
          <a:blip r:embed="rId4"/>
          <a:stretch>
            <a:fillRect/>
          </a:stretch>
        </p:blipFill>
        <p:spPr>
          <a:xfrm>
            <a:off x="288986" y="944161"/>
            <a:ext cx="4123426" cy="3255177"/>
          </a:xfrm>
          <a:prstGeom prst="rect">
            <a:avLst/>
          </a:prstGeom>
        </p:spPr>
      </p:pic>
      <p:pic>
        <p:nvPicPr>
          <p:cNvPr id="3" name="Picture 9" descr="Text&#10;&#10;Description automatically generated">
            <a:extLst>
              <a:ext uri="{FF2B5EF4-FFF2-40B4-BE49-F238E27FC236}">
                <a16:creationId xmlns:a16="http://schemas.microsoft.com/office/drawing/2014/main" id="{22543DAC-B3D9-A76F-531F-79987B4FB360}"/>
              </a:ext>
            </a:extLst>
          </p:cNvPr>
          <p:cNvPicPr>
            <a:picLocks noChangeAspect="1"/>
          </p:cNvPicPr>
          <p:nvPr/>
        </p:nvPicPr>
        <p:blipFill>
          <a:blip r:embed="rId5"/>
          <a:stretch>
            <a:fillRect/>
          </a:stretch>
        </p:blipFill>
        <p:spPr>
          <a:xfrm>
            <a:off x="4763938" y="943965"/>
            <a:ext cx="4101859" cy="3255569"/>
          </a:xfrm>
          <a:prstGeom prst="rect">
            <a:avLst/>
          </a:prstGeom>
        </p:spPr>
      </p:pic>
    </p:spTree>
    <p:extLst>
      <p:ext uri="{BB962C8B-B14F-4D97-AF65-F5344CB8AC3E}">
        <p14:creationId xmlns:p14="http://schemas.microsoft.com/office/powerpoint/2010/main" val="40181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195;p27">
            <a:extLst>
              <a:ext uri="{FF2B5EF4-FFF2-40B4-BE49-F238E27FC236}">
                <a16:creationId xmlns:a16="http://schemas.microsoft.com/office/drawing/2014/main" id="{FE823691-D073-702C-9308-5CE5BE9A1B33}"/>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343BF918-30FA-E8D7-6058-3890DDCE8707}"/>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C1A4EAAC-256D-367B-BAFC-8F6A6DD7C96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1C4F5B46-A006-820D-A3F8-65BDF9A44790}"/>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pic>
        <p:nvPicPr>
          <p:cNvPr id="2" name="Picture 2" descr="Graphical user interface, text, application, email&#10;&#10;Description automatically generated">
            <a:extLst>
              <a:ext uri="{FF2B5EF4-FFF2-40B4-BE49-F238E27FC236}">
                <a16:creationId xmlns:a16="http://schemas.microsoft.com/office/drawing/2014/main" id="{7CDD5083-EF4C-F9D4-A35B-5EC8AA9B5B08}"/>
              </a:ext>
            </a:extLst>
          </p:cNvPr>
          <p:cNvPicPr>
            <a:picLocks noChangeAspect="1"/>
          </p:cNvPicPr>
          <p:nvPr/>
        </p:nvPicPr>
        <p:blipFill>
          <a:blip r:embed="rId4"/>
          <a:stretch>
            <a:fillRect/>
          </a:stretch>
        </p:blipFill>
        <p:spPr>
          <a:xfrm>
            <a:off x="914400" y="943337"/>
            <a:ext cx="7606340" cy="3246043"/>
          </a:xfrm>
          <a:prstGeom prst="rect">
            <a:avLst/>
          </a:prstGeom>
        </p:spPr>
      </p:pic>
    </p:spTree>
    <p:extLst>
      <p:ext uri="{BB962C8B-B14F-4D97-AF65-F5344CB8AC3E}">
        <p14:creationId xmlns:p14="http://schemas.microsoft.com/office/powerpoint/2010/main" val="310286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5;p27">
            <a:extLst>
              <a:ext uri="{FF2B5EF4-FFF2-40B4-BE49-F238E27FC236}">
                <a16:creationId xmlns:a16="http://schemas.microsoft.com/office/drawing/2014/main" id="{1DAA34E3-E293-A89D-0DB0-316B5965C60B}"/>
              </a:ext>
            </a:extLst>
          </p:cNvPr>
          <p:cNvSpPr txBox="1">
            <a:spLocks/>
          </p:cNvSpPr>
          <p:nvPr/>
        </p:nvSpPr>
        <p:spPr>
          <a:xfrm>
            <a:off x="3209099" y="165314"/>
            <a:ext cx="272579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OUR TEAM</a:t>
            </a:r>
          </a:p>
        </p:txBody>
      </p:sp>
      <p:pic>
        <p:nvPicPr>
          <p:cNvPr id="5" name="Picture 4">
            <a:extLst>
              <a:ext uri="{FF2B5EF4-FFF2-40B4-BE49-F238E27FC236}">
                <a16:creationId xmlns:a16="http://schemas.microsoft.com/office/drawing/2014/main" id="{4C2CE638-5BCB-E2A8-6CF8-6F9A61F38B70}"/>
              </a:ext>
            </a:extLst>
          </p:cNvPr>
          <p:cNvPicPr>
            <a:picLocks noChangeAspect="1"/>
          </p:cNvPicPr>
          <p:nvPr/>
        </p:nvPicPr>
        <p:blipFill>
          <a:blip r:embed="rId2"/>
          <a:stretch>
            <a:fillRect/>
          </a:stretch>
        </p:blipFill>
        <p:spPr>
          <a:xfrm>
            <a:off x="898841" y="936702"/>
            <a:ext cx="7346317" cy="2072820"/>
          </a:xfrm>
          <a:prstGeom prst="rect">
            <a:avLst/>
          </a:prstGeom>
        </p:spPr>
      </p:pic>
      <p:sp>
        <p:nvSpPr>
          <p:cNvPr id="6" name="Google Shape;2007;p32">
            <a:extLst>
              <a:ext uri="{FF2B5EF4-FFF2-40B4-BE49-F238E27FC236}">
                <a16:creationId xmlns:a16="http://schemas.microsoft.com/office/drawing/2014/main" id="{43605F47-AF75-5B22-A756-C373CA479910}"/>
              </a:ext>
            </a:extLst>
          </p:cNvPr>
          <p:cNvSpPr txBox="1">
            <a:spLocks/>
          </p:cNvSpPr>
          <p:nvPr/>
        </p:nvSpPr>
        <p:spPr>
          <a:xfrm>
            <a:off x="784852" y="3438616"/>
            <a:ext cx="1403947"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M.C.J. Costa</a:t>
            </a:r>
          </a:p>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IT17088138</a:t>
            </a:r>
          </a:p>
        </p:txBody>
      </p:sp>
      <p:sp>
        <p:nvSpPr>
          <p:cNvPr id="7" name="Google Shape;2007;p32">
            <a:extLst>
              <a:ext uri="{FF2B5EF4-FFF2-40B4-BE49-F238E27FC236}">
                <a16:creationId xmlns:a16="http://schemas.microsoft.com/office/drawing/2014/main" id="{524DCFE4-44A8-6181-55BE-D9092274709E}"/>
              </a:ext>
            </a:extLst>
          </p:cNvPr>
          <p:cNvSpPr txBox="1">
            <a:spLocks/>
          </p:cNvSpPr>
          <p:nvPr/>
        </p:nvSpPr>
        <p:spPr>
          <a:xfrm>
            <a:off x="2688906" y="3438616"/>
            <a:ext cx="1884566"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A.D. Amarasinghe</a:t>
            </a:r>
          </a:p>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IT19133614</a:t>
            </a:r>
          </a:p>
        </p:txBody>
      </p:sp>
      <p:sp>
        <p:nvSpPr>
          <p:cNvPr id="8" name="Google Shape;2007;p32">
            <a:extLst>
              <a:ext uri="{FF2B5EF4-FFF2-40B4-BE49-F238E27FC236}">
                <a16:creationId xmlns:a16="http://schemas.microsoft.com/office/drawing/2014/main" id="{17B45AFF-2B76-4DBB-77D3-E8A18F8A2CDD}"/>
              </a:ext>
            </a:extLst>
          </p:cNvPr>
          <p:cNvSpPr txBox="1">
            <a:spLocks/>
          </p:cNvSpPr>
          <p:nvPr/>
        </p:nvSpPr>
        <p:spPr>
          <a:xfrm>
            <a:off x="4573855" y="3438616"/>
            <a:ext cx="1884566"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K.D.J. Jayasekara</a:t>
            </a:r>
          </a:p>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IT19103600</a:t>
            </a:r>
          </a:p>
        </p:txBody>
      </p:sp>
      <p:sp>
        <p:nvSpPr>
          <p:cNvPr id="9" name="Google Shape;2007;p32">
            <a:extLst>
              <a:ext uri="{FF2B5EF4-FFF2-40B4-BE49-F238E27FC236}">
                <a16:creationId xmlns:a16="http://schemas.microsoft.com/office/drawing/2014/main" id="{E31E77A7-1930-19C9-DC4A-C02C05F32001}"/>
              </a:ext>
            </a:extLst>
          </p:cNvPr>
          <p:cNvSpPr txBox="1">
            <a:spLocks/>
          </p:cNvSpPr>
          <p:nvPr/>
        </p:nvSpPr>
        <p:spPr>
          <a:xfrm>
            <a:off x="6458421" y="3442656"/>
            <a:ext cx="2347728" cy="40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A.M.N.D Aththanayake</a:t>
            </a:r>
          </a:p>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IT19981918</a:t>
            </a:r>
          </a:p>
        </p:txBody>
      </p:sp>
      <p:pic>
        <p:nvPicPr>
          <p:cNvPr id="10" name="Picture 9">
            <a:extLst>
              <a:ext uri="{FF2B5EF4-FFF2-40B4-BE49-F238E27FC236}">
                <a16:creationId xmlns:a16="http://schemas.microsoft.com/office/drawing/2014/main" id="{A2922EC9-0479-E4DD-4369-659EDA521DA6}"/>
              </a:ext>
            </a:extLst>
          </p:cNvPr>
          <p:cNvPicPr>
            <a:picLocks noChangeAspect="1"/>
          </p:cNvPicPr>
          <p:nvPr/>
        </p:nvPicPr>
        <p:blipFill>
          <a:blip r:embed="rId3"/>
          <a:stretch>
            <a:fillRect/>
          </a:stretch>
        </p:blipFill>
        <p:spPr>
          <a:xfrm>
            <a:off x="0" y="4637488"/>
            <a:ext cx="2560542" cy="506012"/>
          </a:xfrm>
          <a:prstGeom prst="rect">
            <a:avLst/>
          </a:prstGeom>
        </p:spPr>
      </p:pic>
      <p:sp>
        <p:nvSpPr>
          <p:cNvPr id="11" name="TextBox 10">
            <a:extLst>
              <a:ext uri="{FF2B5EF4-FFF2-40B4-BE49-F238E27FC236}">
                <a16:creationId xmlns:a16="http://schemas.microsoft.com/office/drawing/2014/main" id="{3623570F-577E-106A-65CF-1326DC55FB9C}"/>
              </a:ext>
            </a:extLst>
          </p:cNvPr>
          <p:cNvSpPr txBox="1"/>
          <p:nvPr/>
        </p:nvSpPr>
        <p:spPr>
          <a:xfrm>
            <a:off x="3102735" y="4052713"/>
            <a:ext cx="3691617" cy="584775"/>
          </a:xfrm>
          <a:prstGeom prst="rect">
            <a:avLst/>
          </a:prstGeom>
          <a:noFill/>
        </p:spPr>
        <p:txBody>
          <a:bodyPr wrap="square">
            <a:spAutoFit/>
          </a:bodyPr>
          <a:lstStyle/>
          <a:p>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Supervisor – Ms. Uthpala Samarakoon</a:t>
            </a:r>
          </a:p>
          <a:p>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Co-Supervisor – Ms. Suriyaa Kumari</a:t>
            </a:r>
          </a:p>
        </p:txBody>
      </p:sp>
      <p:sp>
        <p:nvSpPr>
          <p:cNvPr id="12" name="TextBox 11">
            <a:extLst>
              <a:ext uri="{FF2B5EF4-FFF2-40B4-BE49-F238E27FC236}">
                <a16:creationId xmlns:a16="http://schemas.microsoft.com/office/drawing/2014/main" id="{7E8F1943-31EE-A1A6-4B55-1E1C2CB6309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Tree>
    <p:extLst>
      <p:ext uri="{BB962C8B-B14F-4D97-AF65-F5344CB8AC3E}">
        <p14:creationId xmlns:p14="http://schemas.microsoft.com/office/powerpoint/2010/main" val="49848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5" name="Group 4">
            <a:extLst>
              <a:ext uri="{FF2B5EF4-FFF2-40B4-BE49-F238E27FC236}">
                <a16:creationId xmlns:a16="http://schemas.microsoft.com/office/drawing/2014/main" id="{CA5E1CAC-62A6-638D-0AA6-E14D58B80E80}"/>
              </a:ext>
            </a:extLst>
          </p:cNvPr>
          <p:cNvGrpSpPr/>
          <p:nvPr/>
        </p:nvGrpSpPr>
        <p:grpSpPr>
          <a:xfrm>
            <a:off x="3946657" y="1650382"/>
            <a:ext cx="4058218" cy="1511918"/>
            <a:chOff x="1552865" y="2118732"/>
            <a:chExt cx="3585000" cy="1511918"/>
          </a:xfrm>
        </p:grpSpPr>
        <p:sp>
          <p:nvSpPr>
            <p:cNvPr id="9" name="Google Shape;195;p27">
              <a:extLst>
                <a:ext uri="{FF2B5EF4-FFF2-40B4-BE49-F238E27FC236}">
                  <a16:creationId xmlns:a16="http://schemas.microsoft.com/office/drawing/2014/main" id="{36A0274D-EAEA-C2D1-D713-3B3366023440}"/>
                </a:ext>
              </a:extLst>
            </p:cNvPr>
            <p:cNvSpPr txBox="1">
              <a:spLocks/>
            </p:cNvSpPr>
            <p:nvPr/>
          </p:nvSpPr>
          <p:spPr>
            <a:xfrm>
              <a:off x="1552865" y="2118732"/>
              <a:ext cx="3585000" cy="11295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b="1" dirty="0">
                <a:solidFill>
                  <a:schemeClr val="bg2">
                    <a:lumMod val="10000"/>
                    <a:lumOff val="90000"/>
                  </a:schemeClr>
                </a:solidFill>
                <a:latin typeface="Lucida Handwriting" panose="03010101010101010101" pitchFamily="66" charset="0"/>
              </a:endParaRPr>
            </a:p>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A.D. Amarasinghe</a:t>
              </a:r>
            </a:p>
            <a:p>
              <a:r>
                <a:rPr lang="en-US" sz="3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IT19133614</a:t>
              </a:r>
            </a:p>
          </p:txBody>
        </p:sp>
        <p:sp>
          <p:nvSpPr>
            <p:cNvPr id="10" name="Google Shape;195;p27">
              <a:extLst>
                <a:ext uri="{FF2B5EF4-FFF2-40B4-BE49-F238E27FC236}">
                  <a16:creationId xmlns:a16="http://schemas.microsoft.com/office/drawing/2014/main" id="{F9507F4D-6ECB-7FC3-5FCF-C0614904F430}"/>
                </a:ext>
              </a:extLst>
            </p:cNvPr>
            <p:cNvSpPr txBox="1">
              <a:spLocks/>
            </p:cNvSpPr>
            <p:nvPr/>
          </p:nvSpPr>
          <p:spPr>
            <a:xfrm>
              <a:off x="1552865" y="2954143"/>
              <a:ext cx="280460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Information Technology</a:t>
              </a:r>
            </a:p>
          </p:txBody>
        </p:sp>
      </p:grpSp>
      <p:pic>
        <p:nvPicPr>
          <p:cNvPr id="12" name="Picture 11">
            <a:extLst>
              <a:ext uri="{FF2B5EF4-FFF2-40B4-BE49-F238E27FC236}">
                <a16:creationId xmlns:a16="http://schemas.microsoft.com/office/drawing/2014/main" id="{99C42512-9391-E21B-B5A8-C2F6AD542FEC}"/>
              </a:ext>
            </a:extLst>
          </p:cNvPr>
          <p:cNvPicPr>
            <a:picLocks noChangeAspect="1"/>
          </p:cNvPicPr>
          <p:nvPr/>
        </p:nvPicPr>
        <p:blipFill>
          <a:blip r:embed="rId3"/>
          <a:stretch>
            <a:fillRect/>
          </a:stretch>
        </p:blipFill>
        <p:spPr>
          <a:xfrm>
            <a:off x="0" y="4637488"/>
            <a:ext cx="2560542" cy="506012"/>
          </a:xfrm>
          <a:prstGeom prst="rect">
            <a:avLst/>
          </a:prstGeom>
        </p:spPr>
      </p:pic>
      <p:sp>
        <p:nvSpPr>
          <p:cNvPr id="13" name="TextBox 12">
            <a:extLst>
              <a:ext uri="{FF2B5EF4-FFF2-40B4-BE49-F238E27FC236}">
                <a16:creationId xmlns:a16="http://schemas.microsoft.com/office/drawing/2014/main" id="{3525F9BA-FE90-417A-5A88-6CA7120ED360}"/>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14" name="Picture 13">
            <a:extLst>
              <a:ext uri="{FF2B5EF4-FFF2-40B4-BE49-F238E27FC236}">
                <a16:creationId xmlns:a16="http://schemas.microsoft.com/office/drawing/2014/main" id="{5FA61491-95BE-E30D-148C-734F94326FF3}"/>
              </a:ext>
            </a:extLst>
          </p:cNvPr>
          <p:cNvPicPr>
            <a:picLocks noChangeAspect="1"/>
          </p:cNvPicPr>
          <p:nvPr/>
        </p:nvPicPr>
        <p:blipFill>
          <a:blip r:embed="rId4"/>
          <a:stretch>
            <a:fillRect/>
          </a:stretch>
        </p:blipFill>
        <p:spPr>
          <a:xfrm>
            <a:off x="2132700" y="1318364"/>
            <a:ext cx="1670449" cy="2072820"/>
          </a:xfrm>
          <a:prstGeom prst="rect">
            <a:avLst/>
          </a:prstGeom>
        </p:spPr>
      </p:pic>
    </p:spTree>
    <p:extLst>
      <p:ext uri="{BB962C8B-B14F-4D97-AF65-F5344CB8AC3E}">
        <p14:creationId xmlns:p14="http://schemas.microsoft.com/office/powerpoint/2010/main" val="370398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13" name="Google Shape;195;p27">
            <a:extLst>
              <a:ext uri="{FF2B5EF4-FFF2-40B4-BE49-F238E27FC236}">
                <a16:creationId xmlns:a16="http://schemas.microsoft.com/office/drawing/2014/main" id="{A70C5DD3-8FF3-E656-1897-52E7D8930476}"/>
              </a:ext>
            </a:extLst>
          </p:cNvPr>
          <p:cNvSpPr txBox="1">
            <a:spLocks/>
          </p:cNvSpPr>
          <p:nvPr/>
        </p:nvSpPr>
        <p:spPr>
          <a:xfrm>
            <a:off x="2252066" y="230458"/>
            <a:ext cx="463986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RESEARCH PROBLEM</a:t>
            </a:r>
          </a:p>
        </p:txBody>
      </p:sp>
      <p:sp>
        <p:nvSpPr>
          <p:cNvPr id="17" name="TextBox 16">
            <a:extLst>
              <a:ext uri="{FF2B5EF4-FFF2-40B4-BE49-F238E27FC236}">
                <a16:creationId xmlns:a16="http://schemas.microsoft.com/office/drawing/2014/main" id="{6DD88BD7-6707-FCB7-0E7C-890406ED1129}"/>
              </a:ext>
            </a:extLst>
          </p:cNvPr>
          <p:cNvSpPr txBox="1"/>
          <p:nvPr/>
        </p:nvSpPr>
        <p:spPr>
          <a:xfrm>
            <a:off x="1540892" y="1333356"/>
            <a:ext cx="6062216" cy="1711366"/>
          </a:xfrm>
          <a:prstGeom prst="rect">
            <a:avLst/>
          </a:prstGeom>
          <a:solidFill>
            <a:schemeClr val="bg2">
              <a:lumMod val="10000"/>
              <a:lumOff val="90000"/>
              <a:alpha val="25000"/>
            </a:schemeClr>
          </a:solidFill>
          <a:ln w="12700">
            <a:solidFill>
              <a:schemeClr val="accent5">
                <a:lumMod val="75000"/>
              </a:schemeClr>
            </a:solidFill>
          </a:ln>
        </p:spPr>
        <p:txBody>
          <a:bodyPr wrap="square">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There’s no proper mobile application for visually impaired people to help with both indoor and outdoor navigation. And BVI people prefer voice-command-based applications rather than finger taps to accomplish their needs.</a:t>
            </a:r>
          </a:p>
        </p:txBody>
      </p:sp>
      <p:pic>
        <p:nvPicPr>
          <p:cNvPr id="18" name="Picture 17">
            <a:extLst>
              <a:ext uri="{FF2B5EF4-FFF2-40B4-BE49-F238E27FC236}">
                <a16:creationId xmlns:a16="http://schemas.microsoft.com/office/drawing/2014/main" id="{784DD0FC-DD0D-8E3B-F69B-A1BC2498CB46}"/>
              </a:ext>
            </a:extLst>
          </p:cNvPr>
          <p:cNvPicPr>
            <a:picLocks noChangeAspect="1"/>
          </p:cNvPicPr>
          <p:nvPr/>
        </p:nvPicPr>
        <p:blipFill>
          <a:blip r:embed="rId3"/>
          <a:stretch>
            <a:fillRect/>
          </a:stretch>
        </p:blipFill>
        <p:spPr>
          <a:xfrm>
            <a:off x="0" y="4637488"/>
            <a:ext cx="2560542" cy="506012"/>
          </a:xfrm>
          <a:prstGeom prst="rect">
            <a:avLst/>
          </a:prstGeom>
        </p:spPr>
      </p:pic>
      <p:sp>
        <p:nvSpPr>
          <p:cNvPr id="19" name="TextBox 18">
            <a:extLst>
              <a:ext uri="{FF2B5EF4-FFF2-40B4-BE49-F238E27FC236}">
                <a16:creationId xmlns:a16="http://schemas.microsoft.com/office/drawing/2014/main" id="{4EE16738-5452-A6C2-D08C-9FC0DCCABCF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0" name="Rectangle 19">
            <a:extLst>
              <a:ext uri="{FF2B5EF4-FFF2-40B4-BE49-F238E27FC236}">
                <a16:creationId xmlns:a16="http://schemas.microsoft.com/office/drawing/2014/main" id="{5907302A-B824-AAE8-41C9-C13B6E995599}"/>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78379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5;p27">
            <a:extLst>
              <a:ext uri="{FF2B5EF4-FFF2-40B4-BE49-F238E27FC236}">
                <a16:creationId xmlns:a16="http://schemas.microsoft.com/office/drawing/2014/main" id="{91C69348-1DC8-3070-B0F5-829B1F02A3AE}"/>
              </a:ext>
            </a:extLst>
          </p:cNvPr>
          <p:cNvSpPr txBox="1">
            <a:spLocks/>
          </p:cNvSpPr>
          <p:nvPr/>
        </p:nvSpPr>
        <p:spPr>
          <a:xfrm>
            <a:off x="2252065" y="230458"/>
            <a:ext cx="481037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PROPOSED SOLUTION</a:t>
            </a:r>
          </a:p>
        </p:txBody>
      </p:sp>
      <p:pic>
        <p:nvPicPr>
          <p:cNvPr id="4" name="Picture 3">
            <a:extLst>
              <a:ext uri="{FF2B5EF4-FFF2-40B4-BE49-F238E27FC236}">
                <a16:creationId xmlns:a16="http://schemas.microsoft.com/office/drawing/2014/main" id="{90B2C2C0-4102-EABE-64DF-98E6DE0E2404}"/>
              </a:ext>
            </a:extLst>
          </p:cNvPr>
          <p:cNvPicPr>
            <a:picLocks noChangeAspect="1"/>
          </p:cNvPicPr>
          <p:nvPr/>
        </p:nvPicPr>
        <p:blipFill>
          <a:blip r:embed="rId2"/>
          <a:stretch>
            <a:fillRect/>
          </a:stretch>
        </p:blipFill>
        <p:spPr>
          <a:xfrm>
            <a:off x="0" y="4637488"/>
            <a:ext cx="2560542" cy="506012"/>
          </a:xfrm>
          <a:prstGeom prst="rect">
            <a:avLst/>
          </a:prstGeom>
        </p:spPr>
      </p:pic>
      <p:sp>
        <p:nvSpPr>
          <p:cNvPr id="5" name="TextBox 4">
            <a:extLst>
              <a:ext uri="{FF2B5EF4-FFF2-40B4-BE49-F238E27FC236}">
                <a16:creationId xmlns:a16="http://schemas.microsoft.com/office/drawing/2014/main" id="{69652D91-CED6-914D-9972-3E42154DE3C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Rectangle 5">
            <a:extLst>
              <a:ext uri="{FF2B5EF4-FFF2-40B4-BE49-F238E27FC236}">
                <a16:creationId xmlns:a16="http://schemas.microsoft.com/office/drawing/2014/main" id="{2F5DEDD5-0E1A-60BF-8FC2-510C5ACAC20D}"/>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
        <p:nvSpPr>
          <p:cNvPr id="7" name="TextBox 6">
            <a:extLst>
              <a:ext uri="{FF2B5EF4-FFF2-40B4-BE49-F238E27FC236}">
                <a16:creationId xmlns:a16="http://schemas.microsoft.com/office/drawing/2014/main" id="{56DC4BBD-26E7-7865-FBB1-AF2E20C9C370}"/>
              </a:ext>
            </a:extLst>
          </p:cNvPr>
          <p:cNvSpPr txBox="1"/>
          <p:nvPr/>
        </p:nvSpPr>
        <p:spPr>
          <a:xfrm>
            <a:off x="3617236" y="2928060"/>
            <a:ext cx="1940524" cy="1200329"/>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Accurate map navigation for both indoor and outdoor</a:t>
            </a:r>
          </a:p>
        </p:txBody>
      </p:sp>
      <p:sp>
        <p:nvSpPr>
          <p:cNvPr id="8" name="TextBox 7">
            <a:extLst>
              <a:ext uri="{FF2B5EF4-FFF2-40B4-BE49-F238E27FC236}">
                <a16:creationId xmlns:a16="http://schemas.microsoft.com/office/drawing/2014/main" id="{AB3940DC-81A3-E34A-2BCE-BA1657844EDB}"/>
              </a:ext>
            </a:extLst>
          </p:cNvPr>
          <p:cNvSpPr txBox="1"/>
          <p:nvPr/>
        </p:nvSpPr>
        <p:spPr>
          <a:xfrm>
            <a:off x="2666029" y="922463"/>
            <a:ext cx="3982443" cy="1711366"/>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real time map navigation with a voice assistant support and suggestions to navigations where the distance can be reduced.</a:t>
            </a:r>
          </a:p>
        </p:txBody>
      </p:sp>
      <p:sp>
        <p:nvSpPr>
          <p:cNvPr id="9" name="TextBox 8">
            <a:extLst>
              <a:ext uri="{FF2B5EF4-FFF2-40B4-BE49-F238E27FC236}">
                <a16:creationId xmlns:a16="http://schemas.microsoft.com/office/drawing/2014/main" id="{51909F08-58F6-66D5-DA1A-4C12132B0F61}"/>
              </a:ext>
            </a:extLst>
          </p:cNvPr>
          <p:cNvSpPr txBox="1"/>
          <p:nvPr/>
        </p:nvSpPr>
        <p:spPr>
          <a:xfrm>
            <a:off x="5949406" y="2928060"/>
            <a:ext cx="2448720" cy="1477328"/>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Suggest similar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destinations and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calculate the time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 reach the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destination</a:t>
            </a:r>
          </a:p>
        </p:txBody>
      </p:sp>
      <p:sp>
        <p:nvSpPr>
          <p:cNvPr id="10" name="TextBox 9">
            <a:extLst>
              <a:ext uri="{FF2B5EF4-FFF2-40B4-BE49-F238E27FC236}">
                <a16:creationId xmlns:a16="http://schemas.microsoft.com/office/drawing/2014/main" id="{DA695D1D-51B8-4E98-8468-CD074D074DB3}"/>
              </a:ext>
            </a:extLst>
          </p:cNvPr>
          <p:cNvSpPr txBox="1"/>
          <p:nvPr/>
        </p:nvSpPr>
        <p:spPr>
          <a:xfrm>
            <a:off x="657301" y="2928060"/>
            <a:ext cx="2560542" cy="1477328"/>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Implementation of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the voice assistant to be effective, clear, and accurate when it guides the user</a:t>
            </a:r>
          </a:p>
        </p:txBody>
      </p:sp>
    </p:spTree>
    <p:extLst>
      <p:ext uri="{BB962C8B-B14F-4D97-AF65-F5344CB8AC3E}">
        <p14:creationId xmlns:p14="http://schemas.microsoft.com/office/powerpoint/2010/main" val="41913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8" name="Google Shape;195;p27">
            <a:extLst>
              <a:ext uri="{FF2B5EF4-FFF2-40B4-BE49-F238E27FC236}">
                <a16:creationId xmlns:a16="http://schemas.microsoft.com/office/drawing/2014/main" id="{D521D10E-ABB4-A53A-B13C-D7FFC066FB95}"/>
              </a:ext>
            </a:extLst>
          </p:cNvPr>
          <p:cNvSpPr txBox="1">
            <a:spLocks/>
          </p:cNvSpPr>
          <p:nvPr/>
        </p:nvSpPr>
        <p:spPr>
          <a:xfrm>
            <a:off x="694852" y="215591"/>
            <a:ext cx="775429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COMPONENT OVERVIEW DIAGRAM</a:t>
            </a:r>
          </a:p>
        </p:txBody>
      </p:sp>
      <p:pic>
        <p:nvPicPr>
          <p:cNvPr id="9" name="Picture 8">
            <a:extLst>
              <a:ext uri="{FF2B5EF4-FFF2-40B4-BE49-F238E27FC236}">
                <a16:creationId xmlns:a16="http://schemas.microsoft.com/office/drawing/2014/main" id="{8027E331-6932-6365-857F-E983B119D446}"/>
              </a:ext>
            </a:extLst>
          </p:cNvPr>
          <p:cNvPicPr>
            <a:picLocks noChangeAspect="1"/>
          </p:cNvPicPr>
          <p:nvPr/>
        </p:nvPicPr>
        <p:blipFill>
          <a:blip r:embed="rId3"/>
          <a:stretch>
            <a:fillRect/>
          </a:stretch>
        </p:blipFill>
        <p:spPr>
          <a:xfrm>
            <a:off x="0" y="4637488"/>
            <a:ext cx="2560542" cy="506012"/>
          </a:xfrm>
          <a:prstGeom prst="rect">
            <a:avLst/>
          </a:prstGeom>
        </p:spPr>
      </p:pic>
      <p:sp>
        <p:nvSpPr>
          <p:cNvPr id="10" name="TextBox 9">
            <a:extLst>
              <a:ext uri="{FF2B5EF4-FFF2-40B4-BE49-F238E27FC236}">
                <a16:creationId xmlns:a16="http://schemas.microsoft.com/office/drawing/2014/main" id="{201306ED-C628-89D5-083A-64C11AF3568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2" name="Picture 1">
            <a:extLst>
              <a:ext uri="{FF2B5EF4-FFF2-40B4-BE49-F238E27FC236}">
                <a16:creationId xmlns:a16="http://schemas.microsoft.com/office/drawing/2014/main" id="{390E91F4-7FB6-43C9-A480-B2C9ABE62900}"/>
              </a:ext>
            </a:extLst>
          </p:cNvPr>
          <p:cNvPicPr>
            <a:picLocks noChangeAspect="1"/>
          </p:cNvPicPr>
          <p:nvPr/>
        </p:nvPicPr>
        <p:blipFill>
          <a:blip r:embed="rId4"/>
          <a:stretch>
            <a:fillRect/>
          </a:stretch>
        </p:blipFill>
        <p:spPr>
          <a:xfrm>
            <a:off x="1054303" y="859652"/>
            <a:ext cx="7035394" cy="3548180"/>
          </a:xfrm>
          <a:prstGeom prst="rect">
            <a:avLst/>
          </a:prstGeom>
        </p:spPr>
      </p:pic>
      <p:sp>
        <p:nvSpPr>
          <p:cNvPr id="3" name="Rectangle 2">
            <a:extLst>
              <a:ext uri="{FF2B5EF4-FFF2-40B4-BE49-F238E27FC236}">
                <a16:creationId xmlns:a16="http://schemas.microsoft.com/office/drawing/2014/main" id="{B03BA474-61F9-0E0E-0508-63EEDF2A39CB}"/>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1758825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6" name="Picture 15">
            <a:extLst>
              <a:ext uri="{FF2B5EF4-FFF2-40B4-BE49-F238E27FC236}">
                <a16:creationId xmlns:a16="http://schemas.microsoft.com/office/drawing/2014/main" id="{E1E09310-ECC3-9EDF-CCC4-4919EB63EA03}"/>
              </a:ext>
            </a:extLst>
          </p:cNvPr>
          <p:cNvPicPr>
            <a:picLocks noChangeAspect="1"/>
          </p:cNvPicPr>
          <p:nvPr/>
        </p:nvPicPr>
        <p:blipFill>
          <a:blip r:embed="rId3"/>
          <a:stretch>
            <a:fillRect/>
          </a:stretch>
        </p:blipFill>
        <p:spPr>
          <a:xfrm>
            <a:off x="0" y="4637488"/>
            <a:ext cx="2560542" cy="506012"/>
          </a:xfrm>
          <a:prstGeom prst="rect">
            <a:avLst/>
          </a:prstGeom>
        </p:spPr>
      </p:pic>
      <p:sp>
        <p:nvSpPr>
          <p:cNvPr id="17" name="TextBox 16">
            <a:extLst>
              <a:ext uri="{FF2B5EF4-FFF2-40B4-BE49-F238E27FC236}">
                <a16:creationId xmlns:a16="http://schemas.microsoft.com/office/drawing/2014/main" id="{4DAD6FD4-1B12-51B8-79D6-CCB8F652E11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9" name="Google Shape;195;p27">
            <a:extLst>
              <a:ext uri="{FF2B5EF4-FFF2-40B4-BE49-F238E27FC236}">
                <a16:creationId xmlns:a16="http://schemas.microsoft.com/office/drawing/2014/main" id="{30872A4C-B1E6-82A1-7925-0CB7FBFD7A4A}"/>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sp>
        <p:nvSpPr>
          <p:cNvPr id="21" name="TextBox 20">
            <a:extLst>
              <a:ext uri="{FF2B5EF4-FFF2-40B4-BE49-F238E27FC236}">
                <a16:creationId xmlns:a16="http://schemas.microsoft.com/office/drawing/2014/main" id="{E1FCC694-A444-5F2C-C7C1-1E897EC4BEBC}"/>
              </a:ext>
            </a:extLst>
          </p:cNvPr>
          <p:cNvSpPr txBox="1"/>
          <p:nvPr/>
        </p:nvSpPr>
        <p:spPr>
          <a:xfrm>
            <a:off x="602164" y="885070"/>
            <a:ext cx="7538225" cy="3373359"/>
          </a:xfrm>
          <a:prstGeom prst="rect">
            <a:avLst/>
          </a:prstGeom>
          <a:noFill/>
        </p:spPr>
        <p:txBody>
          <a:bodyPr wrap="square">
            <a:spAutoFit/>
          </a:bodyPr>
          <a:lstStyle/>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an intelligent chatbot using LSTM deep neural network algorithm which can give random responses for trained questions.</a:t>
            </a:r>
          </a:p>
          <a:p>
            <a:pPr marL="231775" indent="-23177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Created and trained the dataset in ‘JSON’ format defining different requests and responses from server to client and vice versa.</a:t>
            </a:r>
          </a:p>
          <a:p>
            <a:pPr marL="231775" indent="-23177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Created and develop the model in cloud to use it anywhere to reduce the performance lag. </a:t>
            </a:r>
          </a:p>
          <a:p>
            <a:pPr marL="231775" indent="-23177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the android mobile application to properly work the text to speech function of the implemented chatbot.</a:t>
            </a:r>
          </a:p>
        </p:txBody>
      </p:sp>
      <p:pic>
        <p:nvPicPr>
          <p:cNvPr id="22" name="Picture 21">
            <a:extLst>
              <a:ext uri="{FF2B5EF4-FFF2-40B4-BE49-F238E27FC236}">
                <a16:creationId xmlns:a16="http://schemas.microsoft.com/office/drawing/2014/main" id="{95679F88-4909-F417-BCFC-2455BB60EDEA}"/>
              </a:ext>
            </a:extLst>
          </p:cNvPr>
          <p:cNvPicPr>
            <a:picLocks noChangeAspect="1"/>
          </p:cNvPicPr>
          <p:nvPr/>
        </p:nvPicPr>
        <p:blipFill>
          <a:blip r:embed="rId4"/>
          <a:stretch>
            <a:fillRect/>
          </a:stretch>
        </p:blipFill>
        <p:spPr>
          <a:xfrm>
            <a:off x="7478915" y="-123835"/>
            <a:ext cx="1322947" cy="1310754"/>
          </a:xfrm>
          <a:prstGeom prst="rect">
            <a:avLst/>
          </a:prstGeom>
        </p:spPr>
      </p:pic>
      <p:sp>
        <p:nvSpPr>
          <p:cNvPr id="2" name="Rectangle 1">
            <a:extLst>
              <a:ext uri="{FF2B5EF4-FFF2-40B4-BE49-F238E27FC236}">
                <a16:creationId xmlns:a16="http://schemas.microsoft.com/office/drawing/2014/main" id="{8231B5DA-5E34-D04E-49A4-980257A5503B}"/>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39154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5" name="TextBox 4">
            <a:extLst>
              <a:ext uri="{FF2B5EF4-FFF2-40B4-BE49-F238E27FC236}">
                <a16:creationId xmlns:a16="http://schemas.microsoft.com/office/drawing/2014/main" id="{627F2082-8BF1-7E36-4DA5-EDE621E38F08}"/>
              </a:ext>
            </a:extLst>
          </p:cNvPr>
          <p:cNvSpPr txBox="1"/>
          <p:nvPr/>
        </p:nvSpPr>
        <p:spPr>
          <a:xfrm>
            <a:off x="814922" y="869796"/>
            <a:ext cx="7246206" cy="2542363"/>
          </a:xfrm>
          <a:prstGeom prst="rect">
            <a:avLst/>
          </a:prstGeom>
          <a:noFill/>
        </p:spPr>
        <p:txBody>
          <a:bodyPr wrap="square">
            <a:spAutoFit/>
          </a:bodyPr>
          <a:lstStyle/>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Implemented the outdoor navigation function with the AI assistant’s support using GPS based map.</a:t>
            </a:r>
          </a:p>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Implemented the connectivity between the chatbot and object detection function to work the indoor navigation functionality.</a:t>
            </a:r>
          </a:p>
          <a:p>
            <a:pPr marL="287338" indent="-287338" algn="just">
              <a:lnSpc>
                <a:spcPct val="150000"/>
              </a:lnSpc>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Implemented the connectivity between the chatbot and the other components.</a:t>
            </a:r>
          </a:p>
        </p:txBody>
      </p:sp>
      <p:sp>
        <p:nvSpPr>
          <p:cNvPr id="6" name="Rectangle 5">
            <a:extLst>
              <a:ext uri="{FF2B5EF4-FFF2-40B4-BE49-F238E27FC236}">
                <a16:creationId xmlns:a16="http://schemas.microsoft.com/office/drawing/2014/main" id="{3B6A006C-0303-3B1A-7CF3-E3AE9A148B70}"/>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7" name="Picture 6">
            <a:extLst>
              <a:ext uri="{FF2B5EF4-FFF2-40B4-BE49-F238E27FC236}">
                <a16:creationId xmlns:a16="http://schemas.microsoft.com/office/drawing/2014/main" id="{19970D63-5010-B30B-DDBE-060AD7F2043A}"/>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995C6679-3751-2475-51C5-C31E733324A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9" name="Google Shape;195;p27">
            <a:extLst>
              <a:ext uri="{FF2B5EF4-FFF2-40B4-BE49-F238E27FC236}">
                <a16:creationId xmlns:a16="http://schemas.microsoft.com/office/drawing/2014/main" id="{BD2143A0-4EEC-C47A-ECE6-E452714411D8}"/>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pic>
        <p:nvPicPr>
          <p:cNvPr id="10" name="Picture 9">
            <a:extLst>
              <a:ext uri="{FF2B5EF4-FFF2-40B4-BE49-F238E27FC236}">
                <a16:creationId xmlns:a16="http://schemas.microsoft.com/office/drawing/2014/main" id="{9EE8C5CA-7DB5-4C49-7D7B-96C3BA71F2E4}"/>
              </a:ext>
            </a:extLst>
          </p:cNvPr>
          <p:cNvPicPr>
            <a:picLocks noChangeAspect="1"/>
          </p:cNvPicPr>
          <p:nvPr/>
        </p:nvPicPr>
        <p:blipFill>
          <a:blip r:embed="rId4"/>
          <a:stretch>
            <a:fillRect/>
          </a:stretch>
        </p:blipFill>
        <p:spPr>
          <a:xfrm>
            <a:off x="7478915" y="-123835"/>
            <a:ext cx="1322947" cy="13107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28" name="Google Shape;195;p27">
            <a:extLst>
              <a:ext uri="{FF2B5EF4-FFF2-40B4-BE49-F238E27FC236}">
                <a16:creationId xmlns:a16="http://schemas.microsoft.com/office/drawing/2014/main" id="{89F18FDB-F601-F14C-0EBF-4475E3496461}"/>
              </a:ext>
            </a:extLst>
          </p:cNvPr>
          <p:cNvSpPr txBox="1">
            <a:spLocks/>
          </p:cNvSpPr>
          <p:nvPr/>
        </p:nvSpPr>
        <p:spPr>
          <a:xfrm>
            <a:off x="959003" y="193289"/>
            <a:ext cx="722599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NEXT EXPECTED PROGRESS 100%</a:t>
            </a:r>
          </a:p>
        </p:txBody>
      </p:sp>
      <p:pic>
        <p:nvPicPr>
          <p:cNvPr id="29" name="Picture 28">
            <a:extLst>
              <a:ext uri="{FF2B5EF4-FFF2-40B4-BE49-F238E27FC236}">
                <a16:creationId xmlns:a16="http://schemas.microsoft.com/office/drawing/2014/main" id="{4A68B953-0AF7-462E-D23C-7B335E3BFFD7}"/>
              </a:ext>
            </a:extLst>
          </p:cNvPr>
          <p:cNvPicPr>
            <a:picLocks noChangeAspect="1"/>
          </p:cNvPicPr>
          <p:nvPr/>
        </p:nvPicPr>
        <p:blipFill>
          <a:blip r:embed="rId3"/>
          <a:stretch>
            <a:fillRect/>
          </a:stretch>
        </p:blipFill>
        <p:spPr>
          <a:xfrm>
            <a:off x="0" y="4637488"/>
            <a:ext cx="2560542" cy="506012"/>
          </a:xfrm>
          <a:prstGeom prst="rect">
            <a:avLst/>
          </a:prstGeom>
        </p:spPr>
      </p:pic>
      <p:sp>
        <p:nvSpPr>
          <p:cNvPr id="30" name="TextBox 29">
            <a:extLst>
              <a:ext uri="{FF2B5EF4-FFF2-40B4-BE49-F238E27FC236}">
                <a16:creationId xmlns:a16="http://schemas.microsoft.com/office/drawing/2014/main" id="{2DFC1164-A7A2-973F-1213-3425A8960D1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 name="Rectangle 1">
            <a:extLst>
              <a:ext uri="{FF2B5EF4-FFF2-40B4-BE49-F238E27FC236}">
                <a16:creationId xmlns:a16="http://schemas.microsoft.com/office/drawing/2014/main" id="{2EB3EFBA-487B-A3A3-8485-A9041258B7B2}"/>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4" name="TextBox 3">
            <a:extLst>
              <a:ext uri="{FF2B5EF4-FFF2-40B4-BE49-F238E27FC236}">
                <a16:creationId xmlns:a16="http://schemas.microsoft.com/office/drawing/2014/main" id="{62199073-AA35-E3F5-245F-CB0363294619}"/>
              </a:ext>
            </a:extLst>
          </p:cNvPr>
          <p:cNvSpPr txBox="1"/>
          <p:nvPr/>
        </p:nvSpPr>
        <p:spPr>
          <a:xfrm>
            <a:off x="1078099" y="1194888"/>
            <a:ext cx="6987799" cy="1294009"/>
          </a:xfrm>
          <a:prstGeom prst="rect">
            <a:avLst/>
          </a:prstGeom>
          <a:noFill/>
        </p:spPr>
        <p:txBody>
          <a:bodyPr wrap="square">
            <a:spAutoFit/>
          </a:bodyPr>
          <a:lstStyle/>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Improve the JSON data set so that the voice assistant can respond to more requests.</a:t>
            </a:r>
          </a:p>
          <a:p>
            <a:pPr marL="287338" indent="-287338" algn="just">
              <a:lnSpc>
                <a:spcPct val="150000"/>
              </a:lnSpc>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Test the implemented functionalities with the users.</a:t>
            </a:r>
          </a:p>
        </p:txBody>
      </p:sp>
    </p:spTree>
    <p:extLst>
      <p:ext uri="{BB962C8B-B14F-4D97-AF65-F5344CB8AC3E}">
        <p14:creationId xmlns:p14="http://schemas.microsoft.com/office/powerpoint/2010/main" val="177929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6" name="Google Shape;195;p27">
            <a:extLst>
              <a:ext uri="{FF2B5EF4-FFF2-40B4-BE49-F238E27FC236}">
                <a16:creationId xmlns:a16="http://schemas.microsoft.com/office/drawing/2014/main" id="{E7606BAA-0E86-ED1C-0C21-862F9CCA50C0}"/>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7" name="Picture 6">
            <a:extLst>
              <a:ext uri="{FF2B5EF4-FFF2-40B4-BE49-F238E27FC236}">
                <a16:creationId xmlns:a16="http://schemas.microsoft.com/office/drawing/2014/main" id="{8A86AB6B-2324-E0FD-0ABE-D7938B60E1AA}"/>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D62F27FA-F92B-6F9D-2978-5A8BB3F38E2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1" name="TextBox 10">
            <a:extLst>
              <a:ext uri="{FF2B5EF4-FFF2-40B4-BE49-F238E27FC236}">
                <a16:creationId xmlns:a16="http://schemas.microsoft.com/office/drawing/2014/main" id="{2C75A027-C8C5-678F-E08B-B478A27A6B40}"/>
              </a:ext>
            </a:extLst>
          </p:cNvPr>
          <p:cNvSpPr txBox="1"/>
          <p:nvPr/>
        </p:nvSpPr>
        <p:spPr>
          <a:xfrm>
            <a:off x="511444" y="1009280"/>
            <a:ext cx="8046515" cy="2542363"/>
          </a:xfrm>
          <a:prstGeom prst="rect">
            <a:avLst/>
          </a:prstGeom>
          <a:noFill/>
        </p:spPr>
        <p:txBody>
          <a:bodyPr wrap="square">
            <a:spAutoFit/>
          </a:bodyPr>
          <a:lstStyle/>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Indoor navigation is impossible to do practically because of the signal block, and weakness in indoor areas.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And, without entering a floor plan or a blueprint to the system, an application can’t navigate the user to a destination.</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Augmented Reality based options give a partial solution, but it is useless to a blind person because he can’t see the directions displaying in the screen.</a:t>
            </a:r>
          </a:p>
        </p:txBody>
      </p:sp>
      <p:sp>
        <p:nvSpPr>
          <p:cNvPr id="2" name="Rectangle 1">
            <a:extLst>
              <a:ext uri="{FF2B5EF4-FFF2-40B4-BE49-F238E27FC236}">
                <a16:creationId xmlns:a16="http://schemas.microsoft.com/office/drawing/2014/main" id="{0F7238C9-1A06-1F85-2620-27ED26A90C5B}"/>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376075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p27">
            <a:extLst>
              <a:ext uri="{FF2B5EF4-FFF2-40B4-BE49-F238E27FC236}">
                <a16:creationId xmlns:a16="http://schemas.microsoft.com/office/drawing/2014/main" id="{2279CBAC-F5DC-9E29-3F28-CD4EC072311C}"/>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10" name="Picture 9">
            <a:extLst>
              <a:ext uri="{FF2B5EF4-FFF2-40B4-BE49-F238E27FC236}">
                <a16:creationId xmlns:a16="http://schemas.microsoft.com/office/drawing/2014/main" id="{C4A1112D-89E1-4508-264E-55A5B5266B7A}"/>
              </a:ext>
            </a:extLst>
          </p:cNvPr>
          <p:cNvPicPr>
            <a:picLocks noChangeAspect="1"/>
          </p:cNvPicPr>
          <p:nvPr/>
        </p:nvPicPr>
        <p:blipFill>
          <a:blip r:embed="rId2"/>
          <a:stretch>
            <a:fillRect/>
          </a:stretch>
        </p:blipFill>
        <p:spPr>
          <a:xfrm>
            <a:off x="0" y="4637488"/>
            <a:ext cx="2560542" cy="506012"/>
          </a:xfrm>
          <a:prstGeom prst="rect">
            <a:avLst/>
          </a:prstGeom>
        </p:spPr>
      </p:pic>
      <p:sp>
        <p:nvSpPr>
          <p:cNvPr id="11" name="TextBox 10">
            <a:extLst>
              <a:ext uri="{FF2B5EF4-FFF2-40B4-BE49-F238E27FC236}">
                <a16:creationId xmlns:a16="http://schemas.microsoft.com/office/drawing/2014/main" id="{5617769D-ADE4-B4D3-946B-4B0E64364EC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2" name="TextBox 11">
            <a:extLst>
              <a:ext uri="{FF2B5EF4-FFF2-40B4-BE49-F238E27FC236}">
                <a16:creationId xmlns:a16="http://schemas.microsoft.com/office/drawing/2014/main" id="{01391226-6DFA-677A-4B4A-DCA8FADB6C8D}"/>
              </a:ext>
            </a:extLst>
          </p:cNvPr>
          <p:cNvSpPr txBox="1"/>
          <p:nvPr/>
        </p:nvSpPr>
        <p:spPr>
          <a:xfrm>
            <a:off x="634382" y="1009280"/>
            <a:ext cx="7923577" cy="1295868"/>
          </a:xfrm>
          <a:prstGeom prst="rect">
            <a:avLst/>
          </a:prstGeom>
          <a:noFill/>
        </p:spPr>
        <p:txBody>
          <a:bodyPr wrap="square">
            <a:spAutoFit/>
          </a:bodyPr>
          <a:lstStyle/>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solution is to combine both voice assistant and object detection functions together to do the indoor navigation.</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Because object identifier detect vary range of obstacles in user’s walking path.</a:t>
            </a:r>
          </a:p>
        </p:txBody>
      </p:sp>
      <p:sp>
        <p:nvSpPr>
          <p:cNvPr id="13" name="Rectangle 12">
            <a:extLst>
              <a:ext uri="{FF2B5EF4-FFF2-40B4-BE49-F238E27FC236}">
                <a16:creationId xmlns:a16="http://schemas.microsoft.com/office/drawing/2014/main" id="{D2149141-FF50-1C6F-6D5D-5CC61C8750B9}"/>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14" name="Picture 13">
            <a:extLst>
              <a:ext uri="{FF2B5EF4-FFF2-40B4-BE49-F238E27FC236}">
                <a16:creationId xmlns:a16="http://schemas.microsoft.com/office/drawing/2014/main" id="{D0FDD5F9-2630-ADAC-1E0A-9C20B73DEC27}"/>
              </a:ext>
            </a:extLst>
          </p:cNvPr>
          <p:cNvPicPr>
            <a:picLocks noChangeAspect="1"/>
          </p:cNvPicPr>
          <p:nvPr/>
        </p:nvPicPr>
        <p:blipFill rotWithShape="1">
          <a:blip r:embed="rId3"/>
          <a:srcRect b="31207"/>
          <a:stretch/>
        </p:blipFill>
        <p:spPr>
          <a:xfrm>
            <a:off x="3066156" y="2491934"/>
            <a:ext cx="3011685" cy="1904074"/>
          </a:xfrm>
          <a:prstGeom prst="rect">
            <a:avLst/>
          </a:prstGeom>
        </p:spPr>
      </p:pic>
    </p:spTree>
    <p:extLst>
      <p:ext uri="{BB962C8B-B14F-4D97-AF65-F5344CB8AC3E}">
        <p14:creationId xmlns:p14="http://schemas.microsoft.com/office/powerpoint/2010/main" val="347540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p27">
            <a:extLst>
              <a:ext uri="{FF2B5EF4-FFF2-40B4-BE49-F238E27FC236}">
                <a16:creationId xmlns:a16="http://schemas.microsoft.com/office/drawing/2014/main" id="{219D0C6C-67D8-FB4A-2AF4-E3068FFA76C3}"/>
              </a:ext>
            </a:extLst>
          </p:cNvPr>
          <p:cNvSpPr txBox="1">
            <a:spLocks/>
          </p:cNvSpPr>
          <p:nvPr/>
        </p:nvSpPr>
        <p:spPr>
          <a:xfrm>
            <a:off x="1713884" y="200091"/>
            <a:ext cx="6345234"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TOOLS AND TECHNOLOGIES</a:t>
            </a:r>
          </a:p>
        </p:txBody>
      </p:sp>
      <p:pic>
        <p:nvPicPr>
          <p:cNvPr id="20" name="Picture 19">
            <a:extLst>
              <a:ext uri="{FF2B5EF4-FFF2-40B4-BE49-F238E27FC236}">
                <a16:creationId xmlns:a16="http://schemas.microsoft.com/office/drawing/2014/main" id="{69B864DA-B46C-FA60-AE97-33382B488F1A}"/>
              </a:ext>
            </a:extLst>
          </p:cNvPr>
          <p:cNvPicPr>
            <a:picLocks noChangeAspect="1"/>
          </p:cNvPicPr>
          <p:nvPr/>
        </p:nvPicPr>
        <p:blipFill>
          <a:blip r:embed="rId2"/>
          <a:stretch>
            <a:fillRect/>
          </a:stretch>
        </p:blipFill>
        <p:spPr>
          <a:xfrm>
            <a:off x="0" y="4637488"/>
            <a:ext cx="2560542" cy="506012"/>
          </a:xfrm>
          <a:prstGeom prst="rect">
            <a:avLst/>
          </a:prstGeom>
        </p:spPr>
      </p:pic>
      <p:sp>
        <p:nvSpPr>
          <p:cNvPr id="21" name="TextBox 20">
            <a:extLst>
              <a:ext uri="{FF2B5EF4-FFF2-40B4-BE49-F238E27FC236}">
                <a16:creationId xmlns:a16="http://schemas.microsoft.com/office/drawing/2014/main" id="{4CBC8751-FB89-A2D1-4C9B-9D8AEF5AE97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5" name="TextBox 24">
            <a:extLst>
              <a:ext uri="{FF2B5EF4-FFF2-40B4-BE49-F238E27FC236}">
                <a16:creationId xmlns:a16="http://schemas.microsoft.com/office/drawing/2014/main" id="{1E801805-4788-6E88-338E-56C89EFECA96}"/>
              </a:ext>
            </a:extLst>
          </p:cNvPr>
          <p:cNvSpPr txBox="1"/>
          <p:nvPr/>
        </p:nvSpPr>
        <p:spPr>
          <a:xfrm>
            <a:off x="381565" y="907144"/>
            <a:ext cx="2633774" cy="3373359"/>
          </a:xfrm>
          <a:prstGeom prst="rect">
            <a:avLst/>
          </a:prstGeom>
          <a:noFill/>
        </p:spPr>
        <p:txBody>
          <a:bodyPr wrap="square">
            <a:spAutoFit/>
          </a:bodyPr>
          <a:lstStyle/>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LSTM neural network</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Jupyter notebook</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Anaconda environment</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NLTK tokenizer</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Json</a:t>
            </a:r>
            <a:endPar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endParaRP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Google Cloud Platform</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Android Studio</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Java / Kotlin</a:t>
            </a:r>
          </a:p>
        </p:txBody>
      </p:sp>
      <p:sp>
        <p:nvSpPr>
          <p:cNvPr id="2" name="Rectangle 1">
            <a:extLst>
              <a:ext uri="{FF2B5EF4-FFF2-40B4-BE49-F238E27FC236}">
                <a16:creationId xmlns:a16="http://schemas.microsoft.com/office/drawing/2014/main" id="{E652632B-A690-4D41-3507-C1BF0A1B9B6C}"/>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5" name="Picture 4">
            <a:extLst>
              <a:ext uri="{FF2B5EF4-FFF2-40B4-BE49-F238E27FC236}">
                <a16:creationId xmlns:a16="http://schemas.microsoft.com/office/drawing/2014/main" id="{705387FC-B88F-08B1-A90E-D3A1C6ED6F6F}"/>
              </a:ext>
            </a:extLst>
          </p:cNvPr>
          <p:cNvPicPr>
            <a:picLocks noChangeAspect="1"/>
          </p:cNvPicPr>
          <p:nvPr/>
        </p:nvPicPr>
        <p:blipFill>
          <a:blip r:embed="rId3"/>
          <a:stretch>
            <a:fillRect/>
          </a:stretch>
        </p:blipFill>
        <p:spPr>
          <a:xfrm>
            <a:off x="6144156" y="2679714"/>
            <a:ext cx="1188035" cy="1275632"/>
          </a:xfrm>
          <a:prstGeom prst="rect">
            <a:avLst/>
          </a:prstGeom>
        </p:spPr>
      </p:pic>
      <p:pic>
        <p:nvPicPr>
          <p:cNvPr id="6" name="Picture 5">
            <a:extLst>
              <a:ext uri="{FF2B5EF4-FFF2-40B4-BE49-F238E27FC236}">
                <a16:creationId xmlns:a16="http://schemas.microsoft.com/office/drawing/2014/main" id="{7303694D-BB19-90C9-F623-FBE8C2EEB8A9}"/>
              </a:ext>
            </a:extLst>
          </p:cNvPr>
          <p:cNvPicPr>
            <a:picLocks noChangeAspect="1"/>
          </p:cNvPicPr>
          <p:nvPr/>
        </p:nvPicPr>
        <p:blipFill rotWithShape="1">
          <a:blip r:embed="rId4"/>
          <a:srcRect l="29510" t="15518" r="29058" b="15782"/>
          <a:stretch/>
        </p:blipFill>
        <p:spPr>
          <a:xfrm>
            <a:off x="7887416" y="1087033"/>
            <a:ext cx="1058243" cy="1494643"/>
          </a:xfrm>
          <a:prstGeom prst="rect">
            <a:avLst/>
          </a:prstGeom>
        </p:spPr>
      </p:pic>
      <p:pic>
        <p:nvPicPr>
          <p:cNvPr id="28" name="Picture 27">
            <a:extLst>
              <a:ext uri="{FF2B5EF4-FFF2-40B4-BE49-F238E27FC236}">
                <a16:creationId xmlns:a16="http://schemas.microsoft.com/office/drawing/2014/main" id="{0CD52F3C-07F8-03AD-075D-8CF91DF10B7C}"/>
              </a:ext>
            </a:extLst>
          </p:cNvPr>
          <p:cNvPicPr>
            <a:picLocks noChangeAspect="1"/>
          </p:cNvPicPr>
          <p:nvPr/>
        </p:nvPicPr>
        <p:blipFill>
          <a:blip r:embed="rId5"/>
          <a:stretch>
            <a:fillRect/>
          </a:stretch>
        </p:blipFill>
        <p:spPr>
          <a:xfrm>
            <a:off x="3053874" y="1087033"/>
            <a:ext cx="1615440" cy="1353508"/>
          </a:xfrm>
          <a:prstGeom prst="rect">
            <a:avLst/>
          </a:prstGeom>
        </p:spPr>
      </p:pic>
      <p:pic>
        <p:nvPicPr>
          <p:cNvPr id="29" name="Picture 28">
            <a:extLst>
              <a:ext uri="{FF2B5EF4-FFF2-40B4-BE49-F238E27FC236}">
                <a16:creationId xmlns:a16="http://schemas.microsoft.com/office/drawing/2014/main" id="{09839ED1-09D0-7DD0-8F33-D1336BCBA3A6}"/>
              </a:ext>
            </a:extLst>
          </p:cNvPr>
          <p:cNvPicPr>
            <a:picLocks noChangeAspect="1"/>
          </p:cNvPicPr>
          <p:nvPr/>
        </p:nvPicPr>
        <p:blipFill rotWithShape="1">
          <a:blip r:embed="rId6"/>
          <a:srcRect l="53871" r="19223"/>
          <a:stretch/>
        </p:blipFill>
        <p:spPr>
          <a:xfrm>
            <a:off x="4936972" y="1087033"/>
            <a:ext cx="1301103" cy="1353507"/>
          </a:xfrm>
          <a:prstGeom prst="rect">
            <a:avLst/>
          </a:prstGeom>
        </p:spPr>
      </p:pic>
      <p:pic>
        <p:nvPicPr>
          <p:cNvPr id="30" name="Picture 29">
            <a:extLst>
              <a:ext uri="{FF2B5EF4-FFF2-40B4-BE49-F238E27FC236}">
                <a16:creationId xmlns:a16="http://schemas.microsoft.com/office/drawing/2014/main" id="{C3471C32-EBC1-36B2-DA00-FEC4E930C51A}"/>
              </a:ext>
            </a:extLst>
          </p:cNvPr>
          <p:cNvPicPr>
            <a:picLocks noChangeAspect="1"/>
          </p:cNvPicPr>
          <p:nvPr/>
        </p:nvPicPr>
        <p:blipFill>
          <a:blip r:embed="rId7"/>
          <a:stretch>
            <a:fillRect/>
          </a:stretch>
        </p:blipFill>
        <p:spPr>
          <a:xfrm>
            <a:off x="6505733" y="1087033"/>
            <a:ext cx="1097375" cy="1353429"/>
          </a:xfrm>
          <a:prstGeom prst="rect">
            <a:avLst/>
          </a:prstGeom>
        </p:spPr>
      </p:pic>
      <p:pic>
        <p:nvPicPr>
          <p:cNvPr id="31" name="Picture 30">
            <a:extLst>
              <a:ext uri="{FF2B5EF4-FFF2-40B4-BE49-F238E27FC236}">
                <a16:creationId xmlns:a16="http://schemas.microsoft.com/office/drawing/2014/main" id="{758E7680-6006-CE03-4817-252CF7774BBA}"/>
              </a:ext>
            </a:extLst>
          </p:cNvPr>
          <p:cNvPicPr>
            <a:picLocks noChangeAspect="1"/>
          </p:cNvPicPr>
          <p:nvPr/>
        </p:nvPicPr>
        <p:blipFill>
          <a:blip r:embed="rId8"/>
          <a:stretch>
            <a:fillRect/>
          </a:stretch>
        </p:blipFill>
        <p:spPr>
          <a:xfrm>
            <a:off x="3053874" y="2689933"/>
            <a:ext cx="1271581" cy="1275631"/>
          </a:xfrm>
          <a:prstGeom prst="rect">
            <a:avLst/>
          </a:prstGeom>
        </p:spPr>
      </p:pic>
      <p:pic>
        <p:nvPicPr>
          <p:cNvPr id="32" name="Picture 31">
            <a:extLst>
              <a:ext uri="{FF2B5EF4-FFF2-40B4-BE49-F238E27FC236}">
                <a16:creationId xmlns:a16="http://schemas.microsoft.com/office/drawing/2014/main" id="{D4988FB8-FF55-20C1-7655-1C6D5042C2A3}"/>
              </a:ext>
            </a:extLst>
          </p:cNvPr>
          <p:cNvPicPr>
            <a:picLocks noChangeAspect="1"/>
          </p:cNvPicPr>
          <p:nvPr/>
        </p:nvPicPr>
        <p:blipFill>
          <a:blip r:embed="rId9"/>
          <a:stretch>
            <a:fillRect/>
          </a:stretch>
        </p:blipFill>
        <p:spPr>
          <a:xfrm>
            <a:off x="4631670" y="2689932"/>
            <a:ext cx="1188720" cy="1275631"/>
          </a:xfrm>
          <a:prstGeom prst="rect">
            <a:avLst/>
          </a:prstGeom>
        </p:spPr>
      </p:pic>
      <p:pic>
        <p:nvPicPr>
          <p:cNvPr id="33" name="Picture 32">
            <a:extLst>
              <a:ext uri="{FF2B5EF4-FFF2-40B4-BE49-F238E27FC236}">
                <a16:creationId xmlns:a16="http://schemas.microsoft.com/office/drawing/2014/main" id="{D2D43C72-F5C9-181C-6EA1-49D5342854BB}"/>
              </a:ext>
            </a:extLst>
          </p:cNvPr>
          <p:cNvPicPr>
            <a:picLocks noChangeAspect="1"/>
          </p:cNvPicPr>
          <p:nvPr/>
        </p:nvPicPr>
        <p:blipFill rotWithShape="1">
          <a:blip r:embed="rId10"/>
          <a:srcRect l="21823" t="22445" r="21355" b="21155"/>
          <a:stretch/>
        </p:blipFill>
        <p:spPr>
          <a:xfrm>
            <a:off x="7639091" y="2756836"/>
            <a:ext cx="1217762" cy="1208727"/>
          </a:xfrm>
          <a:prstGeom prst="rect">
            <a:avLst/>
          </a:prstGeom>
        </p:spPr>
      </p:pic>
    </p:spTree>
    <p:extLst>
      <p:ext uri="{BB962C8B-B14F-4D97-AF65-F5344CB8AC3E}">
        <p14:creationId xmlns:p14="http://schemas.microsoft.com/office/powerpoint/2010/main" val="88933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6" name="Google Shape;195;p27">
            <a:extLst>
              <a:ext uri="{FF2B5EF4-FFF2-40B4-BE49-F238E27FC236}">
                <a16:creationId xmlns:a16="http://schemas.microsoft.com/office/drawing/2014/main" id="{D41CA373-D49F-26F0-41E7-DCE420144A06}"/>
              </a:ext>
            </a:extLst>
          </p:cNvPr>
          <p:cNvSpPr txBox="1">
            <a:spLocks/>
          </p:cNvSpPr>
          <p:nvPr/>
        </p:nvSpPr>
        <p:spPr>
          <a:xfrm>
            <a:off x="2250097" y="221578"/>
            <a:ext cx="46438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RESEARCH PROBLEM</a:t>
            </a:r>
          </a:p>
        </p:txBody>
      </p:sp>
      <p:sp>
        <p:nvSpPr>
          <p:cNvPr id="7" name="TextBox 6">
            <a:extLst>
              <a:ext uri="{FF2B5EF4-FFF2-40B4-BE49-F238E27FC236}">
                <a16:creationId xmlns:a16="http://schemas.microsoft.com/office/drawing/2014/main" id="{63723D79-BB8F-B530-4DC6-D7F06B82C7AC}"/>
              </a:ext>
            </a:extLst>
          </p:cNvPr>
          <p:cNvSpPr txBox="1"/>
          <p:nvPr/>
        </p:nvSpPr>
        <p:spPr>
          <a:xfrm>
            <a:off x="970156" y="936702"/>
            <a:ext cx="720368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There’s no better product or software that can easily used by the visually impaired people to do their daily tasks easily.</a:t>
            </a:r>
          </a:p>
        </p:txBody>
      </p:sp>
      <p:pic>
        <p:nvPicPr>
          <p:cNvPr id="8" name="Picture 7">
            <a:extLst>
              <a:ext uri="{FF2B5EF4-FFF2-40B4-BE49-F238E27FC236}">
                <a16:creationId xmlns:a16="http://schemas.microsoft.com/office/drawing/2014/main" id="{40F45E16-E6D8-931A-3140-A9F556C3A74E}"/>
              </a:ext>
            </a:extLst>
          </p:cNvPr>
          <p:cNvPicPr>
            <a:picLocks noChangeAspect="1"/>
          </p:cNvPicPr>
          <p:nvPr/>
        </p:nvPicPr>
        <p:blipFill>
          <a:blip r:embed="rId3"/>
          <a:stretch>
            <a:fillRect/>
          </a:stretch>
        </p:blipFill>
        <p:spPr>
          <a:xfrm>
            <a:off x="0" y="4637488"/>
            <a:ext cx="2560542" cy="506012"/>
          </a:xfrm>
          <a:prstGeom prst="rect">
            <a:avLst/>
          </a:prstGeom>
        </p:spPr>
      </p:pic>
      <p:sp>
        <p:nvSpPr>
          <p:cNvPr id="9" name="TextBox 8">
            <a:extLst>
              <a:ext uri="{FF2B5EF4-FFF2-40B4-BE49-F238E27FC236}">
                <a16:creationId xmlns:a16="http://schemas.microsoft.com/office/drawing/2014/main" id="{073D0B1E-A176-0DBB-09AA-8D7ED42A2B90}"/>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0" name="TextBox 9">
            <a:extLst>
              <a:ext uri="{FF2B5EF4-FFF2-40B4-BE49-F238E27FC236}">
                <a16:creationId xmlns:a16="http://schemas.microsoft.com/office/drawing/2014/main" id="{325C8C3C-DC28-6A65-D7B6-F4299D7DB152}"/>
              </a:ext>
            </a:extLst>
          </p:cNvPr>
          <p:cNvSpPr txBox="1"/>
          <p:nvPr/>
        </p:nvSpPr>
        <p:spPr>
          <a:xfrm>
            <a:off x="1280271" y="1471521"/>
            <a:ext cx="7203688" cy="29578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Limitations and problems in existing mobile applications</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Unaffordable high cost</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Security vulnerabilities and restrictions</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Don’t fulfil blind people requirements (navigation, objects recognitions)</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Evaluating color blindness type does not exist</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Real time support not existing</a:t>
            </a:r>
          </a:p>
          <a:p>
            <a:pPr marL="0" marR="0" lvl="0" indent="0" algn="l" defTabSz="914400" rtl="0" eaLnBrk="1" fontAlgn="auto" latinLnBrk="0" hangingPunct="1">
              <a:lnSpc>
                <a:spcPct val="150000"/>
              </a:lnSpc>
              <a:spcBef>
                <a:spcPts val="0"/>
              </a:spcBef>
              <a:spcAft>
                <a:spcPts val="0"/>
              </a:spcAft>
              <a:buClr>
                <a:srgbClr val="FFE564"/>
              </a:buClr>
              <a:buSzPts val="1200"/>
              <a:buFont typeface="Barlow Condensed Light"/>
              <a:buNone/>
              <a:tabLst/>
              <a:defRPr/>
            </a:pPr>
            <a:r>
              <a:rPr kumimoji="0" lang="en-US" sz="1800" b="1" i="0" u="none" strike="noStrike" kern="0" cap="none" spc="0" normalizeH="0" baseline="0" noProof="0" dirty="0">
                <a:ln>
                  <a:noFill/>
                </a:ln>
                <a:solidFill>
                  <a:schemeClr val="bg2">
                    <a:lumMod val="10000"/>
                    <a:lumOff val="90000"/>
                  </a:schemeClr>
                </a:solidFill>
                <a:effectLst/>
                <a:uLnTx/>
                <a:uFillTx/>
                <a:latin typeface="Calibri" panose="020F0502020204030204" pitchFamily="34" charset="0"/>
                <a:ea typeface="Calibri" panose="020F0502020204030204" pitchFamily="34" charset="0"/>
                <a:cs typeface="Calibri" panose="020F0502020204030204" pitchFamily="34" charset="0"/>
                <a:sym typeface="Barlow Condensed Light"/>
              </a:rPr>
              <a:t>• Usability issues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4" name="Google Shape;195;p27">
            <a:extLst>
              <a:ext uri="{FF2B5EF4-FFF2-40B4-BE49-F238E27FC236}">
                <a16:creationId xmlns:a16="http://schemas.microsoft.com/office/drawing/2014/main" id="{9B82B54F-30F3-9A21-1D8C-5D1842CD1D95}"/>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5381C4C6-9EDA-7030-CCF1-C98702EF519A}"/>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D2916A63-78E2-2C9D-EB55-7F443E6D9A0C}"/>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7" name="Picture 6" descr="A screenshot of a video game&#10;&#10;Description automatically generated">
            <a:extLst>
              <a:ext uri="{FF2B5EF4-FFF2-40B4-BE49-F238E27FC236}">
                <a16:creationId xmlns:a16="http://schemas.microsoft.com/office/drawing/2014/main" id="{0A2BF589-8586-980F-473C-AA5E094F4254}"/>
              </a:ext>
            </a:extLst>
          </p:cNvPr>
          <p:cNvPicPr>
            <a:picLocks noChangeAspect="1"/>
          </p:cNvPicPr>
          <p:nvPr/>
        </p:nvPicPr>
        <p:blipFill>
          <a:blip r:embed="rId4"/>
          <a:stretch>
            <a:fillRect/>
          </a:stretch>
        </p:blipFill>
        <p:spPr>
          <a:xfrm>
            <a:off x="3448182" y="866681"/>
            <a:ext cx="1841830" cy="3668740"/>
          </a:xfrm>
          <a:prstGeom prst="rect">
            <a:avLst/>
          </a:prstGeom>
        </p:spPr>
      </p:pic>
      <p:pic>
        <p:nvPicPr>
          <p:cNvPr id="9" name="Picture 8" descr="A screenshot of a cell phone&#10;&#10;Description automatically generated with medium confidence">
            <a:extLst>
              <a:ext uri="{FF2B5EF4-FFF2-40B4-BE49-F238E27FC236}">
                <a16:creationId xmlns:a16="http://schemas.microsoft.com/office/drawing/2014/main" id="{A453F5B4-1E31-529A-0417-48098924A8DF}"/>
              </a:ext>
            </a:extLst>
          </p:cNvPr>
          <p:cNvPicPr>
            <a:picLocks noChangeAspect="1"/>
          </p:cNvPicPr>
          <p:nvPr/>
        </p:nvPicPr>
        <p:blipFill>
          <a:blip r:embed="rId5"/>
          <a:stretch>
            <a:fillRect/>
          </a:stretch>
        </p:blipFill>
        <p:spPr>
          <a:xfrm>
            <a:off x="1170122" y="872262"/>
            <a:ext cx="1841829" cy="3668740"/>
          </a:xfrm>
          <a:prstGeom prst="rect">
            <a:avLst/>
          </a:prstGeom>
        </p:spPr>
      </p:pic>
      <p:pic>
        <p:nvPicPr>
          <p:cNvPr id="11" name="Picture 10" descr="Map&#10;&#10;Description automatically generated">
            <a:extLst>
              <a:ext uri="{FF2B5EF4-FFF2-40B4-BE49-F238E27FC236}">
                <a16:creationId xmlns:a16="http://schemas.microsoft.com/office/drawing/2014/main" id="{41AAF55A-1B88-0B55-ED7F-47D8904661F5}"/>
              </a:ext>
            </a:extLst>
          </p:cNvPr>
          <p:cNvPicPr>
            <a:picLocks noChangeAspect="1"/>
          </p:cNvPicPr>
          <p:nvPr/>
        </p:nvPicPr>
        <p:blipFill>
          <a:blip r:embed="rId6"/>
          <a:stretch>
            <a:fillRect/>
          </a:stretch>
        </p:blipFill>
        <p:spPr>
          <a:xfrm>
            <a:off x="5726243" y="866681"/>
            <a:ext cx="1841830" cy="3668740"/>
          </a:xfrm>
          <a:prstGeom prst="rect">
            <a:avLst/>
          </a:prstGeom>
        </p:spPr>
      </p:pic>
      <p:sp>
        <p:nvSpPr>
          <p:cNvPr id="12" name="Rectangle 11">
            <a:extLst>
              <a:ext uri="{FF2B5EF4-FFF2-40B4-BE49-F238E27FC236}">
                <a16:creationId xmlns:a16="http://schemas.microsoft.com/office/drawing/2014/main" id="{6AC64E7A-1331-58A4-2686-F1515E905F7A}"/>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191828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p27">
            <a:extLst>
              <a:ext uri="{FF2B5EF4-FFF2-40B4-BE49-F238E27FC236}">
                <a16:creationId xmlns:a16="http://schemas.microsoft.com/office/drawing/2014/main" id="{6C051CA2-B86F-5E33-0FF0-DDE063F27CAE}"/>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5E9388EC-453C-82DF-C1FB-6EE732FE068C}"/>
              </a:ext>
            </a:extLst>
          </p:cNvPr>
          <p:cNvPicPr>
            <a:picLocks noChangeAspect="1"/>
          </p:cNvPicPr>
          <p:nvPr/>
        </p:nvPicPr>
        <p:blipFill>
          <a:blip r:embed="rId2"/>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BB967E95-384F-3284-3DC2-D6D3D81C784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0" name="Rectangle 9">
            <a:extLst>
              <a:ext uri="{FF2B5EF4-FFF2-40B4-BE49-F238E27FC236}">
                <a16:creationId xmlns:a16="http://schemas.microsoft.com/office/drawing/2014/main" id="{818B1D3F-9D2D-E1E1-1528-C29EA6D14897}"/>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13" name="Picture 12" descr="A screenshot of a phone&#10;&#10;Description automatically generated with medium confidence">
            <a:extLst>
              <a:ext uri="{FF2B5EF4-FFF2-40B4-BE49-F238E27FC236}">
                <a16:creationId xmlns:a16="http://schemas.microsoft.com/office/drawing/2014/main" id="{A470C21C-4425-29F2-5EE2-22FEB39D52C0}"/>
              </a:ext>
            </a:extLst>
          </p:cNvPr>
          <p:cNvPicPr>
            <a:picLocks noChangeAspect="1"/>
          </p:cNvPicPr>
          <p:nvPr/>
        </p:nvPicPr>
        <p:blipFill>
          <a:blip r:embed="rId3"/>
          <a:stretch>
            <a:fillRect/>
          </a:stretch>
        </p:blipFill>
        <p:spPr>
          <a:xfrm>
            <a:off x="1798852" y="815976"/>
            <a:ext cx="1680791" cy="3735092"/>
          </a:xfrm>
          <a:prstGeom prst="rect">
            <a:avLst/>
          </a:prstGeom>
        </p:spPr>
      </p:pic>
      <p:pic>
        <p:nvPicPr>
          <p:cNvPr id="14" name="Picture 13">
            <a:extLst>
              <a:ext uri="{FF2B5EF4-FFF2-40B4-BE49-F238E27FC236}">
                <a16:creationId xmlns:a16="http://schemas.microsoft.com/office/drawing/2014/main" id="{D087B790-C4D6-1732-F952-86CF26CE58C2}"/>
              </a:ext>
            </a:extLst>
          </p:cNvPr>
          <p:cNvPicPr>
            <a:picLocks noChangeAspect="1"/>
          </p:cNvPicPr>
          <p:nvPr/>
        </p:nvPicPr>
        <p:blipFill>
          <a:blip r:embed="rId4"/>
          <a:stretch>
            <a:fillRect/>
          </a:stretch>
        </p:blipFill>
        <p:spPr>
          <a:xfrm>
            <a:off x="3731604" y="817607"/>
            <a:ext cx="1680791" cy="373509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875E123-802E-074E-B21F-74B346F90354}"/>
              </a:ext>
            </a:extLst>
          </p:cNvPr>
          <p:cNvPicPr>
            <a:picLocks noChangeAspect="1"/>
          </p:cNvPicPr>
          <p:nvPr/>
        </p:nvPicPr>
        <p:blipFill>
          <a:blip r:embed="rId5"/>
          <a:stretch>
            <a:fillRect/>
          </a:stretch>
        </p:blipFill>
        <p:spPr>
          <a:xfrm>
            <a:off x="5664357" y="815976"/>
            <a:ext cx="1680791" cy="3735092"/>
          </a:xfrm>
          <a:prstGeom prst="rect">
            <a:avLst/>
          </a:prstGeom>
        </p:spPr>
      </p:pic>
    </p:spTree>
    <p:extLst>
      <p:ext uri="{BB962C8B-B14F-4D97-AF65-F5344CB8AC3E}">
        <p14:creationId xmlns:p14="http://schemas.microsoft.com/office/powerpoint/2010/main" val="287253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4" name="Google Shape;195;p27">
            <a:extLst>
              <a:ext uri="{FF2B5EF4-FFF2-40B4-BE49-F238E27FC236}">
                <a16:creationId xmlns:a16="http://schemas.microsoft.com/office/drawing/2014/main" id="{9B82B54F-30F3-9A21-1D8C-5D1842CD1D95}"/>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5381C4C6-9EDA-7030-CCF1-C98702EF519A}"/>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D2916A63-78E2-2C9D-EB55-7F443E6D9A0C}"/>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Rectangle 5">
            <a:extLst>
              <a:ext uri="{FF2B5EF4-FFF2-40B4-BE49-F238E27FC236}">
                <a16:creationId xmlns:a16="http://schemas.microsoft.com/office/drawing/2014/main" id="{561617F7-3F4D-7D83-157C-1E463E61DE1A}"/>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7" name="Picture 6">
            <a:extLst>
              <a:ext uri="{FF2B5EF4-FFF2-40B4-BE49-F238E27FC236}">
                <a16:creationId xmlns:a16="http://schemas.microsoft.com/office/drawing/2014/main" id="{5AA879EE-CDC9-7C7C-67C8-FD7577248A72}"/>
              </a:ext>
            </a:extLst>
          </p:cNvPr>
          <p:cNvPicPr>
            <a:picLocks noChangeAspect="1"/>
          </p:cNvPicPr>
          <p:nvPr/>
        </p:nvPicPr>
        <p:blipFill>
          <a:blip r:embed="rId4"/>
          <a:stretch>
            <a:fillRect/>
          </a:stretch>
        </p:blipFill>
        <p:spPr>
          <a:xfrm>
            <a:off x="251273" y="876598"/>
            <a:ext cx="4119249" cy="3207641"/>
          </a:xfrm>
          <a:prstGeom prst="rect">
            <a:avLst/>
          </a:prstGeom>
        </p:spPr>
      </p:pic>
      <p:pic>
        <p:nvPicPr>
          <p:cNvPr id="9" name="Picture 8">
            <a:extLst>
              <a:ext uri="{FF2B5EF4-FFF2-40B4-BE49-F238E27FC236}">
                <a16:creationId xmlns:a16="http://schemas.microsoft.com/office/drawing/2014/main" id="{8864BB5B-0AD0-6FF4-3657-295FE433DCA4}"/>
              </a:ext>
            </a:extLst>
          </p:cNvPr>
          <p:cNvPicPr>
            <a:picLocks noChangeAspect="1"/>
          </p:cNvPicPr>
          <p:nvPr/>
        </p:nvPicPr>
        <p:blipFill>
          <a:blip r:embed="rId5"/>
          <a:stretch>
            <a:fillRect/>
          </a:stretch>
        </p:blipFill>
        <p:spPr>
          <a:xfrm>
            <a:off x="4514662" y="876598"/>
            <a:ext cx="4358681" cy="3207641"/>
          </a:xfrm>
          <a:prstGeom prst="rect">
            <a:avLst/>
          </a:prstGeom>
        </p:spPr>
      </p:pic>
    </p:spTree>
    <p:extLst>
      <p:ext uri="{BB962C8B-B14F-4D97-AF65-F5344CB8AC3E}">
        <p14:creationId xmlns:p14="http://schemas.microsoft.com/office/powerpoint/2010/main" val="397184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5;p27">
            <a:extLst>
              <a:ext uri="{FF2B5EF4-FFF2-40B4-BE49-F238E27FC236}">
                <a16:creationId xmlns:a16="http://schemas.microsoft.com/office/drawing/2014/main" id="{6C051CA2-B86F-5E33-0FF0-DDE063F27CAE}"/>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5E9388EC-453C-82DF-C1FB-6EE732FE068C}"/>
              </a:ext>
            </a:extLst>
          </p:cNvPr>
          <p:cNvPicPr>
            <a:picLocks noChangeAspect="1"/>
          </p:cNvPicPr>
          <p:nvPr/>
        </p:nvPicPr>
        <p:blipFill>
          <a:blip r:embed="rId2"/>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BB967E95-384F-3284-3DC2-D6D3D81C784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3" name="Picture 2">
            <a:extLst>
              <a:ext uri="{FF2B5EF4-FFF2-40B4-BE49-F238E27FC236}">
                <a16:creationId xmlns:a16="http://schemas.microsoft.com/office/drawing/2014/main" id="{C7EE3AA7-5ECE-4FA4-A756-89BB548D93A1}"/>
              </a:ext>
            </a:extLst>
          </p:cNvPr>
          <p:cNvPicPr>
            <a:picLocks noChangeAspect="1"/>
          </p:cNvPicPr>
          <p:nvPr/>
        </p:nvPicPr>
        <p:blipFill>
          <a:blip r:embed="rId3"/>
          <a:stretch>
            <a:fillRect/>
          </a:stretch>
        </p:blipFill>
        <p:spPr>
          <a:xfrm>
            <a:off x="381950" y="876598"/>
            <a:ext cx="3865506" cy="3539991"/>
          </a:xfrm>
          <a:prstGeom prst="rect">
            <a:avLst/>
          </a:prstGeom>
        </p:spPr>
      </p:pic>
      <p:pic>
        <p:nvPicPr>
          <p:cNvPr id="9" name="Picture 8">
            <a:extLst>
              <a:ext uri="{FF2B5EF4-FFF2-40B4-BE49-F238E27FC236}">
                <a16:creationId xmlns:a16="http://schemas.microsoft.com/office/drawing/2014/main" id="{0354D6B7-4DD6-3AB4-5D3B-2C52BBD17F10}"/>
              </a:ext>
            </a:extLst>
          </p:cNvPr>
          <p:cNvPicPr>
            <a:picLocks noChangeAspect="1"/>
          </p:cNvPicPr>
          <p:nvPr/>
        </p:nvPicPr>
        <p:blipFill rotWithShape="1">
          <a:blip r:embed="rId4"/>
          <a:srcRect t="8436" b="6441"/>
          <a:stretch/>
        </p:blipFill>
        <p:spPr>
          <a:xfrm>
            <a:off x="4440265" y="876596"/>
            <a:ext cx="4321785" cy="3539992"/>
          </a:xfrm>
          <a:prstGeom prst="rect">
            <a:avLst/>
          </a:prstGeom>
        </p:spPr>
      </p:pic>
      <p:sp>
        <p:nvSpPr>
          <p:cNvPr id="10" name="Rectangle 9">
            <a:extLst>
              <a:ext uri="{FF2B5EF4-FFF2-40B4-BE49-F238E27FC236}">
                <a16:creationId xmlns:a16="http://schemas.microsoft.com/office/drawing/2014/main" id="{8ECA0F05-14FD-D4C7-5BE3-5F05D04FA457}"/>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IT19133614   |   </a:t>
            </a:r>
            <a:r>
              <a:rPr lang="en-US" dirty="0">
                <a:solidFill>
                  <a:schemeClr val="bg2">
                    <a:lumMod val="10000"/>
                    <a:lumOff val="90000"/>
                  </a:schemeClr>
                </a:solidFill>
                <a:latin typeface="Avenir Next LT Pro Demi" panose="020B0704020202020204" pitchFamily="34" charset="0"/>
                <a:ea typeface="+mn-ea"/>
                <a:cs typeface="+mn-cs"/>
              </a:rPr>
              <a:t>A.D. Amarasinghe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42252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3AC2974-3F8A-1FBC-5761-DD3CBA1D919A}"/>
              </a:ext>
            </a:extLst>
          </p:cNvPr>
          <p:cNvGrpSpPr/>
          <p:nvPr/>
        </p:nvGrpSpPr>
        <p:grpSpPr>
          <a:xfrm>
            <a:off x="3946657" y="1650382"/>
            <a:ext cx="4058218" cy="1511918"/>
            <a:chOff x="1552865" y="2118732"/>
            <a:chExt cx="3585000" cy="1511918"/>
          </a:xfrm>
        </p:grpSpPr>
        <p:sp>
          <p:nvSpPr>
            <p:cNvPr id="3" name="Google Shape;195;p27">
              <a:extLst>
                <a:ext uri="{FF2B5EF4-FFF2-40B4-BE49-F238E27FC236}">
                  <a16:creationId xmlns:a16="http://schemas.microsoft.com/office/drawing/2014/main" id="{D7EF3395-3FD2-4C5C-3E83-8BE2EFBDE67E}"/>
                </a:ext>
              </a:extLst>
            </p:cNvPr>
            <p:cNvSpPr txBox="1">
              <a:spLocks/>
            </p:cNvSpPr>
            <p:nvPr/>
          </p:nvSpPr>
          <p:spPr>
            <a:xfrm>
              <a:off x="1552865" y="2118732"/>
              <a:ext cx="3585000" cy="11295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b="1" dirty="0">
                <a:solidFill>
                  <a:schemeClr val="bg2">
                    <a:lumMod val="10000"/>
                    <a:lumOff val="90000"/>
                  </a:schemeClr>
                </a:solidFill>
                <a:latin typeface="Lucida Handwriting" panose="03010101010101010101" pitchFamily="66" charset="0"/>
              </a:endParaRPr>
            </a:p>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K.D.J. Jayasekara</a:t>
              </a:r>
            </a:p>
            <a:p>
              <a:r>
                <a:rPr lang="en-US" sz="3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IT19103600</a:t>
              </a:r>
            </a:p>
          </p:txBody>
        </p:sp>
        <p:sp>
          <p:nvSpPr>
            <p:cNvPr id="4" name="Google Shape;195;p27">
              <a:extLst>
                <a:ext uri="{FF2B5EF4-FFF2-40B4-BE49-F238E27FC236}">
                  <a16:creationId xmlns:a16="http://schemas.microsoft.com/office/drawing/2014/main" id="{72C48849-54E4-7274-341B-E1200CB755C1}"/>
                </a:ext>
              </a:extLst>
            </p:cNvPr>
            <p:cNvSpPr txBox="1">
              <a:spLocks/>
            </p:cNvSpPr>
            <p:nvPr/>
          </p:nvSpPr>
          <p:spPr>
            <a:xfrm>
              <a:off x="1552865" y="2954143"/>
              <a:ext cx="280460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Information Technology</a:t>
              </a:r>
            </a:p>
          </p:txBody>
        </p:sp>
      </p:grpSp>
      <p:pic>
        <p:nvPicPr>
          <p:cNvPr id="7" name="Picture 6">
            <a:extLst>
              <a:ext uri="{FF2B5EF4-FFF2-40B4-BE49-F238E27FC236}">
                <a16:creationId xmlns:a16="http://schemas.microsoft.com/office/drawing/2014/main" id="{6292AE1D-7779-D505-7AB2-743182ABA39C}"/>
              </a:ext>
            </a:extLst>
          </p:cNvPr>
          <p:cNvPicPr>
            <a:picLocks noChangeAspect="1"/>
          </p:cNvPicPr>
          <p:nvPr/>
        </p:nvPicPr>
        <p:blipFill>
          <a:blip r:embed="rId2"/>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CD23DA1E-C2F7-ACDF-71D3-B8AE766D825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6" name="Picture 5">
            <a:extLst>
              <a:ext uri="{FF2B5EF4-FFF2-40B4-BE49-F238E27FC236}">
                <a16:creationId xmlns:a16="http://schemas.microsoft.com/office/drawing/2014/main" id="{226313BB-A1FE-CAE0-DE0D-7F40BAD39E48}"/>
              </a:ext>
            </a:extLst>
          </p:cNvPr>
          <p:cNvPicPr>
            <a:picLocks noChangeAspect="1"/>
          </p:cNvPicPr>
          <p:nvPr/>
        </p:nvPicPr>
        <p:blipFill>
          <a:blip r:embed="rId3"/>
          <a:stretch>
            <a:fillRect/>
          </a:stretch>
        </p:blipFill>
        <p:spPr>
          <a:xfrm>
            <a:off x="2132700" y="1357113"/>
            <a:ext cx="1670449" cy="2072820"/>
          </a:xfrm>
          <a:prstGeom prst="rect">
            <a:avLst/>
          </a:prstGeom>
        </p:spPr>
      </p:pic>
    </p:spTree>
    <p:extLst>
      <p:ext uri="{BB962C8B-B14F-4D97-AF65-F5344CB8AC3E}">
        <p14:creationId xmlns:p14="http://schemas.microsoft.com/office/powerpoint/2010/main" val="252906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13" name="Google Shape;195;p27">
            <a:extLst>
              <a:ext uri="{FF2B5EF4-FFF2-40B4-BE49-F238E27FC236}">
                <a16:creationId xmlns:a16="http://schemas.microsoft.com/office/drawing/2014/main" id="{A70C5DD3-8FF3-E656-1897-52E7D8930476}"/>
              </a:ext>
            </a:extLst>
          </p:cNvPr>
          <p:cNvSpPr txBox="1">
            <a:spLocks/>
          </p:cNvSpPr>
          <p:nvPr/>
        </p:nvSpPr>
        <p:spPr>
          <a:xfrm>
            <a:off x="2252066" y="230458"/>
            <a:ext cx="463986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RESEARCH PROBLEM</a:t>
            </a:r>
          </a:p>
        </p:txBody>
      </p:sp>
      <p:sp>
        <p:nvSpPr>
          <p:cNvPr id="17" name="TextBox 16">
            <a:extLst>
              <a:ext uri="{FF2B5EF4-FFF2-40B4-BE49-F238E27FC236}">
                <a16:creationId xmlns:a16="http://schemas.microsoft.com/office/drawing/2014/main" id="{6DD88BD7-6707-FCB7-0E7C-890406ED1129}"/>
              </a:ext>
            </a:extLst>
          </p:cNvPr>
          <p:cNvSpPr txBox="1"/>
          <p:nvPr/>
        </p:nvSpPr>
        <p:spPr>
          <a:xfrm>
            <a:off x="664918" y="1144346"/>
            <a:ext cx="8094520" cy="2680862"/>
          </a:xfrm>
          <a:prstGeom prst="rect">
            <a:avLst/>
          </a:prstGeom>
          <a:noFill/>
          <a:ln w="12700">
            <a:noFill/>
          </a:ln>
        </p:spPr>
        <p:txBody>
          <a:bodyPr wrap="square" lIns="91440" tIns="45720" rIns="91440" bIns="45720" anchor="t">
            <a:spAutoFit/>
          </a:bodyPr>
          <a:lstStyle/>
          <a:p>
            <a:pPr marL="169545" indent="-169545"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Aiding visually impaired people to identifying currency notes and coins accurately real-time</a:t>
            </a:r>
            <a:endParaRPr lang="en-US"/>
          </a:p>
          <a:p>
            <a:pPr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 Training a machine learning to identify the accurate outcome</a:t>
            </a:r>
          </a:p>
          <a:p>
            <a:pPr algn="just"/>
            <a:r>
              <a:rPr lang="en-US" sz="1800" b="1" dirty="0">
                <a:solidFill>
                  <a:schemeClr val="bg2">
                    <a:lumMod val="10000"/>
                    <a:lumOff val="90000"/>
                  </a:schemeClr>
                </a:solidFill>
                <a:latin typeface="Calibri"/>
                <a:cs typeface="Calibri"/>
              </a:rPr>
              <a:t>• Creating a system that gives accurate weather prediction and text          recognition output via an AI voice assistance </a:t>
            </a:r>
            <a:endParaRPr lang="en-US" sz="1800" dirty="0">
              <a:solidFill>
                <a:schemeClr val="bg2">
                  <a:lumMod val="10000"/>
                  <a:lumOff val="90000"/>
                </a:schemeClr>
              </a:solidFill>
              <a:latin typeface="Calibri"/>
              <a:cs typeface="Calibri"/>
            </a:endParaRPr>
          </a:p>
          <a:p>
            <a:pPr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 Creating a mobile application that supports text </a:t>
            </a:r>
            <a:r>
              <a:rPr lang="en-US" sz="1800" b="1" dirty="0" err="1">
                <a:solidFill>
                  <a:schemeClr val="bg2">
                    <a:lumMod val="10000"/>
                    <a:lumOff val="90000"/>
                  </a:schemeClr>
                </a:solidFill>
                <a:latin typeface="Calibri"/>
                <a:ea typeface="Calibri" panose="020F0502020204030204" pitchFamily="34" charset="0"/>
                <a:cs typeface="Calibri"/>
              </a:rPr>
              <a:t>recognition,Currency</a:t>
            </a:r>
            <a:r>
              <a:rPr lang="en-US" sz="1800" b="1" dirty="0">
                <a:solidFill>
                  <a:schemeClr val="bg2">
                    <a:lumMod val="10000"/>
                    <a:lumOff val="90000"/>
                  </a:schemeClr>
                </a:solidFill>
                <a:latin typeface="Calibri"/>
                <a:ea typeface="Calibri" panose="020F0502020204030204" pitchFamily="34" charset="0"/>
                <a:cs typeface="Calibri"/>
              </a:rPr>
              <a:t>     detection and weather prediction</a:t>
            </a:r>
            <a:endParaRPr lang="en-US" sz="1800" dirty="0">
              <a:solidFill>
                <a:schemeClr val="bg2">
                  <a:lumMod val="10000"/>
                  <a:lumOff val="90000"/>
                </a:schemeClr>
              </a:solidFill>
              <a:latin typeface="Calibri"/>
              <a:ea typeface="Calibri" panose="020F0502020204030204" pitchFamily="34" charset="0"/>
              <a:cs typeface="Calibri"/>
            </a:endParaRPr>
          </a:p>
        </p:txBody>
      </p:sp>
      <p:pic>
        <p:nvPicPr>
          <p:cNvPr id="18" name="Picture 17">
            <a:extLst>
              <a:ext uri="{FF2B5EF4-FFF2-40B4-BE49-F238E27FC236}">
                <a16:creationId xmlns:a16="http://schemas.microsoft.com/office/drawing/2014/main" id="{784DD0FC-DD0D-8E3B-F69B-A1BC2498CB46}"/>
              </a:ext>
            </a:extLst>
          </p:cNvPr>
          <p:cNvPicPr>
            <a:picLocks noChangeAspect="1"/>
          </p:cNvPicPr>
          <p:nvPr/>
        </p:nvPicPr>
        <p:blipFill>
          <a:blip r:embed="rId3"/>
          <a:stretch>
            <a:fillRect/>
          </a:stretch>
        </p:blipFill>
        <p:spPr>
          <a:xfrm>
            <a:off x="0" y="4637488"/>
            <a:ext cx="2560542" cy="506012"/>
          </a:xfrm>
          <a:prstGeom prst="rect">
            <a:avLst/>
          </a:prstGeom>
        </p:spPr>
      </p:pic>
      <p:sp>
        <p:nvSpPr>
          <p:cNvPr id="19" name="TextBox 18">
            <a:extLst>
              <a:ext uri="{FF2B5EF4-FFF2-40B4-BE49-F238E27FC236}">
                <a16:creationId xmlns:a16="http://schemas.microsoft.com/office/drawing/2014/main" id="{4EE16738-5452-A6C2-D08C-9FC0DCCABCF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0" name="Rectangle 19">
            <a:extLst>
              <a:ext uri="{FF2B5EF4-FFF2-40B4-BE49-F238E27FC236}">
                <a16:creationId xmlns:a16="http://schemas.microsoft.com/office/drawing/2014/main" id="{5907302A-B824-AAE8-41C9-C13B6E995599}"/>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1198555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Google Shape;195;p27">
            <a:extLst>
              <a:ext uri="{FF2B5EF4-FFF2-40B4-BE49-F238E27FC236}">
                <a16:creationId xmlns:a16="http://schemas.microsoft.com/office/drawing/2014/main" id="{91C69348-1DC8-3070-B0F5-829B1F02A3AE}"/>
              </a:ext>
            </a:extLst>
          </p:cNvPr>
          <p:cNvSpPr txBox="1">
            <a:spLocks/>
          </p:cNvSpPr>
          <p:nvPr/>
        </p:nvSpPr>
        <p:spPr>
          <a:xfrm>
            <a:off x="2252065" y="230458"/>
            <a:ext cx="481037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PROPOSED SOLUTION</a:t>
            </a:r>
          </a:p>
        </p:txBody>
      </p:sp>
      <p:pic>
        <p:nvPicPr>
          <p:cNvPr id="4" name="Picture 3">
            <a:extLst>
              <a:ext uri="{FF2B5EF4-FFF2-40B4-BE49-F238E27FC236}">
                <a16:creationId xmlns:a16="http://schemas.microsoft.com/office/drawing/2014/main" id="{90B2C2C0-4102-EABE-64DF-98E6DE0E2404}"/>
              </a:ext>
            </a:extLst>
          </p:cNvPr>
          <p:cNvPicPr>
            <a:picLocks noChangeAspect="1"/>
          </p:cNvPicPr>
          <p:nvPr/>
        </p:nvPicPr>
        <p:blipFill>
          <a:blip r:embed="rId2"/>
          <a:stretch>
            <a:fillRect/>
          </a:stretch>
        </p:blipFill>
        <p:spPr>
          <a:xfrm>
            <a:off x="0" y="4637488"/>
            <a:ext cx="2560542" cy="506012"/>
          </a:xfrm>
          <a:prstGeom prst="rect">
            <a:avLst/>
          </a:prstGeom>
        </p:spPr>
      </p:pic>
      <p:sp>
        <p:nvSpPr>
          <p:cNvPr id="5" name="TextBox 4">
            <a:extLst>
              <a:ext uri="{FF2B5EF4-FFF2-40B4-BE49-F238E27FC236}">
                <a16:creationId xmlns:a16="http://schemas.microsoft.com/office/drawing/2014/main" id="{69652D91-CED6-914D-9972-3E42154DE3C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8" name="TextBox 7">
            <a:extLst>
              <a:ext uri="{FF2B5EF4-FFF2-40B4-BE49-F238E27FC236}">
                <a16:creationId xmlns:a16="http://schemas.microsoft.com/office/drawing/2014/main" id="{AB3940DC-81A3-E34A-2BCE-BA1657844EDB}"/>
              </a:ext>
            </a:extLst>
          </p:cNvPr>
          <p:cNvSpPr txBox="1"/>
          <p:nvPr/>
        </p:nvSpPr>
        <p:spPr>
          <a:xfrm>
            <a:off x="2170010" y="1181255"/>
            <a:ext cx="4801952" cy="1295868"/>
          </a:xfrm>
          <a:prstGeom prst="rect">
            <a:avLst/>
          </a:prstGeom>
          <a:solidFill>
            <a:schemeClr val="bg2">
              <a:lumMod val="10000"/>
              <a:lumOff val="90000"/>
              <a:alpha val="25000"/>
            </a:schemeClr>
          </a:solidFill>
          <a:ln w="12700">
            <a:solidFill>
              <a:schemeClr val="accent5">
                <a:lumMod val="75000"/>
              </a:schemeClr>
            </a:solidFill>
          </a:ln>
        </p:spPr>
        <p:txBody>
          <a:bodyPr wrap="square" lIns="91440" tIns="45720" rIns="91440" bIns="45720" rtlCol="0" anchor="t">
            <a:spAutoFit/>
          </a:bodyPr>
          <a:lstStyle/>
          <a:p>
            <a:pPr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Implement real time mobile application to be assistive for blind people by implementing a text reader, weather prediction and currency reader.</a:t>
            </a:r>
          </a:p>
        </p:txBody>
      </p:sp>
      <p:sp>
        <p:nvSpPr>
          <p:cNvPr id="9" name="TextBox 8">
            <a:extLst>
              <a:ext uri="{FF2B5EF4-FFF2-40B4-BE49-F238E27FC236}">
                <a16:creationId xmlns:a16="http://schemas.microsoft.com/office/drawing/2014/main" id="{51909F08-58F6-66D5-DA1A-4C12132B0F61}"/>
              </a:ext>
            </a:extLst>
          </p:cNvPr>
          <p:cNvSpPr txBox="1"/>
          <p:nvPr/>
        </p:nvSpPr>
        <p:spPr>
          <a:xfrm>
            <a:off x="5965308" y="2928060"/>
            <a:ext cx="2380934"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 reliable and accurate </a:t>
            </a:r>
          </a:p>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weather forecasting system</a:t>
            </a:r>
          </a:p>
        </p:txBody>
      </p:sp>
      <p:sp>
        <p:nvSpPr>
          <p:cNvPr id="10" name="TextBox 9">
            <a:extLst>
              <a:ext uri="{FF2B5EF4-FFF2-40B4-BE49-F238E27FC236}">
                <a16:creationId xmlns:a16="http://schemas.microsoft.com/office/drawing/2014/main" id="{DA695D1D-51B8-4E98-8468-CD074D074DB3}"/>
              </a:ext>
            </a:extLst>
          </p:cNvPr>
          <p:cNvSpPr txBox="1"/>
          <p:nvPr/>
        </p:nvSpPr>
        <p:spPr>
          <a:xfrm>
            <a:off x="506339" y="2920109"/>
            <a:ext cx="2733070"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Implementing real time text reading and translating functionalities</a:t>
            </a:r>
          </a:p>
        </p:txBody>
      </p:sp>
      <p:sp>
        <p:nvSpPr>
          <p:cNvPr id="2" name="TextBox 1">
            <a:extLst>
              <a:ext uri="{FF2B5EF4-FFF2-40B4-BE49-F238E27FC236}">
                <a16:creationId xmlns:a16="http://schemas.microsoft.com/office/drawing/2014/main" id="{78A1408B-D980-8741-336B-8D01EB6CBE62}"/>
              </a:ext>
            </a:extLst>
          </p:cNvPr>
          <p:cNvSpPr txBox="1"/>
          <p:nvPr/>
        </p:nvSpPr>
        <p:spPr>
          <a:xfrm>
            <a:off x="3411010" y="2916406"/>
            <a:ext cx="2380934"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Implementing a currency notes and coins identifier</a:t>
            </a:r>
          </a:p>
        </p:txBody>
      </p:sp>
      <p:sp>
        <p:nvSpPr>
          <p:cNvPr id="11" name="Rectangle 10">
            <a:extLst>
              <a:ext uri="{FF2B5EF4-FFF2-40B4-BE49-F238E27FC236}">
                <a16:creationId xmlns:a16="http://schemas.microsoft.com/office/drawing/2014/main" id="{2A1F92C9-29D7-5123-FA68-9B252485E872}"/>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104159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8" name="Google Shape;195;p27">
            <a:extLst>
              <a:ext uri="{FF2B5EF4-FFF2-40B4-BE49-F238E27FC236}">
                <a16:creationId xmlns:a16="http://schemas.microsoft.com/office/drawing/2014/main" id="{D521D10E-ABB4-A53A-B13C-D7FFC066FB95}"/>
              </a:ext>
            </a:extLst>
          </p:cNvPr>
          <p:cNvSpPr txBox="1">
            <a:spLocks/>
          </p:cNvSpPr>
          <p:nvPr/>
        </p:nvSpPr>
        <p:spPr>
          <a:xfrm>
            <a:off x="694852" y="215591"/>
            <a:ext cx="775429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COMPONENT OVERVIEW DIAGRAM</a:t>
            </a:r>
          </a:p>
        </p:txBody>
      </p:sp>
      <p:pic>
        <p:nvPicPr>
          <p:cNvPr id="9" name="Picture 8">
            <a:extLst>
              <a:ext uri="{FF2B5EF4-FFF2-40B4-BE49-F238E27FC236}">
                <a16:creationId xmlns:a16="http://schemas.microsoft.com/office/drawing/2014/main" id="{8027E331-6932-6365-857F-E983B119D446}"/>
              </a:ext>
            </a:extLst>
          </p:cNvPr>
          <p:cNvPicPr>
            <a:picLocks noChangeAspect="1"/>
          </p:cNvPicPr>
          <p:nvPr/>
        </p:nvPicPr>
        <p:blipFill>
          <a:blip r:embed="rId3"/>
          <a:stretch>
            <a:fillRect/>
          </a:stretch>
        </p:blipFill>
        <p:spPr>
          <a:xfrm>
            <a:off x="0" y="4637488"/>
            <a:ext cx="2560542" cy="506012"/>
          </a:xfrm>
          <a:prstGeom prst="rect">
            <a:avLst/>
          </a:prstGeom>
        </p:spPr>
      </p:pic>
      <p:sp>
        <p:nvSpPr>
          <p:cNvPr id="10" name="TextBox 9">
            <a:extLst>
              <a:ext uri="{FF2B5EF4-FFF2-40B4-BE49-F238E27FC236}">
                <a16:creationId xmlns:a16="http://schemas.microsoft.com/office/drawing/2014/main" id="{201306ED-C628-89D5-083A-64C11AF3568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4" name="Rectangle 3">
            <a:extLst>
              <a:ext uri="{FF2B5EF4-FFF2-40B4-BE49-F238E27FC236}">
                <a16:creationId xmlns:a16="http://schemas.microsoft.com/office/drawing/2014/main" id="{F3A5BC7F-D4E8-7A6C-4489-FC76F005A720}"/>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5" name="Picture 4">
            <a:extLst>
              <a:ext uri="{FF2B5EF4-FFF2-40B4-BE49-F238E27FC236}">
                <a16:creationId xmlns:a16="http://schemas.microsoft.com/office/drawing/2014/main" id="{6AF3B13B-6D5B-ACC6-1A08-270062CBCA55}"/>
              </a:ext>
            </a:extLst>
          </p:cNvPr>
          <p:cNvPicPr>
            <a:picLocks noChangeAspect="1"/>
          </p:cNvPicPr>
          <p:nvPr/>
        </p:nvPicPr>
        <p:blipFill>
          <a:blip r:embed="rId4"/>
          <a:stretch>
            <a:fillRect/>
          </a:stretch>
        </p:blipFill>
        <p:spPr>
          <a:xfrm>
            <a:off x="999434" y="791563"/>
            <a:ext cx="7145131" cy="3560373"/>
          </a:xfrm>
          <a:prstGeom prst="rect">
            <a:avLst/>
          </a:prstGeom>
        </p:spPr>
      </p:pic>
    </p:spTree>
    <p:extLst>
      <p:ext uri="{BB962C8B-B14F-4D97-AF65-F5344CB8AC3E}">
        <p14:creationId xmlns:p14="http://schemas.microsoft.com/office/powerpoint/2010/main" val="3154317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6" name="Picture 15">
            <a:extLst>
              <a:ext uri="{FF2B5EF4-FFF2-40B4-BE49-F238E27FC236}">
                <a16:creationId xmlns:a16="http://schemas.microsoft.com/office/drawing/2014/main" id="{E1E09310-ECC3-9EDF-CCC4-4919EB63EA03}"/>
              </a:ext>
            </a:extLst>
          </p:cNvPr>
          <p:cNvPicPr>
            <a:picLocks noChangeAspect="1"/>
          </p:cNvPicPr>
          <p:nvPr/>
        </p:nvPicPr>
        <p:blipFill>
          <a:blip r:embed="rId3"/>
          <a:stretch>
            <a:fillRect/>
          </a:stretch>
        </p:blipFill>
        <p:spPr>
          <a:xfrm>
            <a:off x="0" y="4637488"/>
            <a:ext cx="2560542" cy="506012"/>
          </a:xfrm>
          <a:prstGeom prst="rect">
            <a:avLst/>
          </a:prstGeom>
        </p:spPr>
      </p:pic>
      <p:sp>
        <p:nvSpPr>
          <p:cNvPr id="17" name="TextBox 16">
            <a:extLst>
              <a:ext uri="{FF2B5EF4-FFF2-40B4-BE49-F238E27FC236}">
                <a16:creationId xmlns:a16="http://schemas.microsoft.com/office/drawing/2014/main" id="{4DAD6FD4-1B12-51B8-79D6-CCB8F652E11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9" name="Google Shape;195;p27">
            <a:extLst>
              <a:ext uri="{FF2B5EF4-FFF2-40B4-BE49-F238E27FC236}">
                <a16:creationId xmlns:a16="http://schemas.microsoft.com/office/drawing/2014/main" id="{30872A4C-B1E6-82A1-7925-0CB7FBFD7A4A}"/>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sp>
        <p:nvSpPr>
          <p:cNvPr id="21" name="TextBox 20">
            <a:extLst>
              <a:ext uri="{FF2B5EF4-FFF2-40B4-BE49-F238E27FC236}">
                <a16:creationId xmlns:a16="http://schemas.microsoft.com/office/drawing/2014/main" id="{E1FCC694-A444-5F2C-C7C1-1E897EC4BEBC}"/>
              </a:ext>
            </a:extLst>
          </p:cNvPr>
          <p:cNvSpPr txBox="1"/>
          <p:nvPr/>
        </p:nvSpPr>
        <p:spPr>
          <a:xfrm>
            <a:off x="602164" y="885070"/>
            <a:ext cx="7929586" cy="2957861"/>
          </a:xfrm>
          <a:prstGeom prst="rect">
            <a:avLst/>
          </a:prstGeom>
          <a:noFill/>
        </p:spPr>
        <p:txBody>
          <a:bodyPr wrap="square" lIns="91440" tIns="45720" rIns="91440" bIns="45720" anchor="t">
            <a:spAutoFit/>
          </a:bodyPr>
          <a:lstStyle/>
          <a:p>
            <a:pPr marL="287020" indent="-287020"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Collected coins and notes images with different angles for each note</a:t>
            </a:r>
            <a:endParaRPr lang="en-US" dirty="0"/>
          </a:p>
          <a:p>
            <a:pPr marL="229870"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and coin to be later be used as the trained-test split in the model and train the model with test images.</a:t>
            </a:r>
          </a:p>
          <a:p>
            <a:pPr marL="287020" indent="-287020"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Custom YOLOV5 model which uses compound detection model to train the custom data set to identify given notes and coins in real-time.</a:t>
            </a:r>
          </a:p>
          <a:p>
            <a:pPr marL="287020" indent="-287020"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 Convert custom model to </a:t>
            </a:r>
            <a:r>
              <a:rPr lang="en-US" sz="1800" b="1" dirty="0" err="1">
                <a:solidFill>
                  <a:schemeClr val="bg2">
                    <a:lumMod val="10000"/>
                    <a:lumOff val="90000"/>
                  </a:schemeClr>
                </a:solidFill>
                <a:latin typeface="Calibri"/>
                <a:ea typeface="Calibri" panose="020F0502020204030204" pitchFamily="34" charset="0"/>
                <a:cs typeface="Calibri"/>
              </a:rPr>
              <a:t>pytourch</a:t>
            </a:r>
            <a:r>
              <a:rPr lang="en-US" sz="1800" b="1" dirty="0">
                <a:solidFill>
                  <a:schemeClr val="bg2">
                    <a:lumMod val="10000"/>
                    <a:lumOff val="90000"/>
                  </a:schemeClr>
                </a:solidFill>
                <a:latin typeface="Calibri"/>
                <a:ea typeface="Calibri" panose="020F0502020204030204" pitchFamily="34" charset="0"/>
                <a:cs typeface="Calibri"/>
              </a:rPr>
              <a:t> version to train and deploy model to mobile device</a:t>
            </a:r>
          </a:p>
        </p:txBody>
      </p:sp>
      <p:pic>
        <p:nvPicPr>
          <p:cNvPr id="22" name="Picture 21">
            <a:extLst>
              <a:ext uri="{FF2B5EF4-FFF2-40B4-BE49-F238E27FC236}">
                <a16:creationId xmlns:a16="http://schemas.microsoft.com/office/drawing/2014/main" id="{95679F88-4909-F417-BCFC-2455BB60EDEA}"/>
              </a:ext>
            </a:extLst>
          </p:cNvPr>
          <p:cNvPicPr>
            <a:picLocks noChangeAspect="1"/>
          </p:cNvPicPr>
          <p:nvPr/>
        </p:nvPicPr>
        <p:blipFill>
          <a:blip r:embed="rId4"/>
          <a:stretch>
            <a:fillRect/>
          </a:stretch>
        </p:blipFill>
        <p:spPr>
          <a:xfrm>
            <a:off x="7478915" y="-123835"/>
            <a:ext cx="1322947" cy="1310754"/>
          </a:xfrm>
          <a:prstGeom prst="rect">
            <a:avLst/>
          </a:prstGeom>
        </p:spPr>
      </p:pic>
      <p:sp>
        <p:nvSpPr>
          <p:cNvPr id="4" name="Rectangle 3">
            <a:extLst>
              <a:ext uri="{FF2B5EF4-FFF2-40B4-BE49-F238E27FC236}">
                <a16:creationId xmlns:a16="http://schemas.microsoft.com/office/drawing/2014/main" id="{71EF14E9-ACDC-99B6-7C08-01F441EA9CCA}"/>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22886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6" name="Picture 15">
            <a:extLst>
              <a:ext uri="{FF2B5EF4-FFF2-40B4-BE49-F238E27FC236}">
                <a16:creationId xmlns:a16="http://schemas.microsoft.com/office/drawing/2014/main" id="{E1E09310-ECC3-9EDF-CCC4-4919EB63EA03}"/>
              </a:ext>
            </a:extLst>
          </p:cNvPr>
          <p:cNvPicPr>
            <a:picLocks noChangeAspect="1"/>
          </p:cNvPicPr>
          <p:nvPr/>
        </p:nvPicPr>
        <p:blipFill>
          <a:blip r:embed="rId3"/>
          <a:stretch>
            <a:fillRect/>
          </a:stretch>
        </p:blipFill>
        <p:spPr>
          <a:xfrm>
            <a:off x="0" y="4637488"/>
            <a:ext cx="2560542" cy="506012"/>
          </a:xfrm>
          <a:prstGeom prst="rect">
            <a:avLst/>
          </a:prstGeom>
        </p:spPr>
      </p:pic>
      <p:sp>
        <p:nvSpPr>
          <p:cNvPr id="17" name="TextBox 16">
            <a:extLst>
              <a:ext uri="{FF2B5EF4-FFF2-40B4-BE49-F238E27FC236}">
                <a16:creationId xmlns:a16="http://schemas.microsoft.com/office/drawing/2014/main" id="{4DAD6FD4-1B12-51B8-79D6-CCB8F652E11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9" name="Google Shape;195;p27">
            <a:extLst>
              <a:ext uri="{FF2B5EF4-FFF2-40B4-BE49-F238E27FC236}">
                <a16:creationId xmlns:a16="http://schemas.microsoft.com/office/drawing/2014/main" id="{30872A4C-B1E6-82A1-7925-0CB7FBFD7A4A}"/>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sp>
        <p:nvSpPr>
          <p:cNvPr id="21" name="TextBox 20">
            <a:extLst>
              <a:ext uri="{FF2B5EF4-FFF2-40B4-BE49-F238E27FC236}">
                <a16:creationId xmlns:a16="http://schemas.microsoft.com/office/drawing/2014/main" id="{E1FCC694-A444-5F2C-C7C1-1E897EC4BEBC}"/>
              </a:ext>
            </a:extLst>
          </p:cNvPr>
          <p:cNvSpPr txBox="1"/>
          <p:nvPr/>
        </p:nvSpPr>
        <p:spPr>
          <a:xfrm>
            <a:off x="534232" y="1275882"/>
            <a:ext cx="7929586" cy="2540567"/>
          </a:xfrm>
          <a:prstGeom prst="rect">
            <a:avLst/>
          </a:prstGeom>
          <a:noFill/>
        </p:spPr>
        <p:txBody>
          <a:bodyPr wrap="square" lIns="91440" tIns="45720" rIns="91440" bIns="45720" anchor="t">
            <a:spAutoFit/>
          </a:bodyPr>
          <a:lstStyle/>
          <a:p>
            <a:pPr marL="287020" indent="-287020"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✓Implementing and training an OCR model to identify text on any source with the support of the best  pre trained customized text recognition model in Google ML kit.</a:t>
            </a:r>
            <a:endParaRPr lang="en-US" sz="1800" dirty="0">
              <a:solidFill>
                <a:schemeClr val="bg2">
                  <a:lumMod val="10000"/>
                  <a:lumOff val="90000"/>
                </a:schemeClr>
              </a:solidFill>
              <a:latin typeface="Calibri"/>
              <a:ea typeface="Calibri" panose="020F0502020204030204" pitchFamily="34" charset="0"/>
              <a:cs typeface="Calibri"/>
            </a:endParaRPr>
          </a:p>
          <a:p>
            <a:pPr marL="287020" indent="-287020"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  Implemented a weather forecasting system with the support of a weather API</a:t>
            </a:r>
          </a:p>
          <a:p>
            <a:pPr marL="287020" indent="-287020" algn="just">
              <a:lnSpc>
                <a:spcPct val="150000"/>
              </a:lnSpc>
            </a:pPr>
            <a:r>
              <a:rPr lang="en-US" sz="1800" b="1" dirty="0">
                <a:solidFill>
                  <a:schemeClr val="bg2">
                    <a:lumMod val="10000"/>
                    <a:lumOff val="90000"/>
                  </a:schemeClr>
                </a:solidFill>
                <a:latin typeface="Calibri"/>
                <a:ea typeface="Calibri" panose="020F0502020204030204" pitchFamily="34" charset="0"/>
                <a:cs typeface="Calibri"/>
              </a:rPr>
              <a:t>✓ Using </a:t>
            </a:r>
            <a:r>
              <a:rPr lang="en-US" sz="1800" b="1" dirty="0" err="1">
                <a:solidFill>
                  <a:schemeClr val="bg2">
                    <a:lumMod val="10000"/>
                    <a:lumOff val="90000"/>
                  </a:schemeClr>
                </a:solidFill>
                <a:latin typeface="Calibri"/>
                <a:ea typeface="Calibri" panose="020F0502020204030204" pitchFamily="34" charset="0"/>
                <a:cs typeface="Calibri"/>
              </a:rPr>
              <a:t>Pytorch</a:t>
            </a:r>
            <a:r>
              <a:rPr lang="en-US" sz="1800" b="1" dirty="0">
                <a:solidFill>
                  <a:schemeClr val="bg2">
                    <a:lumMod val="10000"/>
                    <a:lumOff val="90000"/>
                  </a:schemeClr>
                </a:solidFill>
                <a:latin typeface="Calibri"/>
                <a:ea typeface="Calibri" panose="020F0502020204030204" pitchFamily="34" charset="0"/>
                <a:cs typeface="Calibri"/>
              </a:rPr>
              <a:t> light and Google ML kit to implemented the model to a mobile application</a:t>
            </a:r>
            <a:endParaRPr lang="en-US">
              <a:solidFill>
                <a:schemeClr val="bg2">
                  <a:lumMod val="10000"/>
                  <a:lumOff val="90000"/>
                </a:schemeClr>
              </a:solidFill>
            </a:endParaRPr>
          </a:p>
        </p:txBody>
      </p:sp>
      <p:pic>
        <p:nvPicPr>
          <p:cNvPr id="22" name="Picture 21">
            <a:extLst>
              <a:ext uri="{FF2B5EF4-FFF2-40B4-BE49-F238E27FC236}">
                <a16:creationId xmlns:a16="http://schemas.microsoft.com/office/drawing/2014/main" id="{95679F88-4909-F417-BCFC-2455BB60EDEA}"/>
              </a:ext>
            </a:extLst>
          </p:cNvPr>
          <p:cNvPicPr>
            <a:picLocks noChangeAspect="1"/>
          </p:cNvPicPr>
          <p:nvPr/>
        </p:nvPicPr>
        <p:blipFill>
          <a:blip r:embed="rId4"/>
          <a:stretch>
            <a:fillRect/>
          </a:stretch>
        </p:blipFill>
        <p:spPr>
          <a:xfrm>
            <a:off x="7478915" y="-123835"/>
            <a:ext cx="1322947" cy="1310754"/>
          </a:xfrm>
          <a:prstGeom prst="rect">
            <a:avLst/>
          </a:prstGeom>
        </p:spPr>
      </p:pic>
      <p:sp>
        <p:nvSpPr>
          <p:cNvPr id="4" name="Rectangle 3">
            <a:extLst>
              <a:ext uri="{FF2B5EF4-FFF2-40B4-BE49-F238E27FC236}">
                <a16:creationId xmlns:a16="http://schemas.microsoft.com/office/drawing/2014/main" id="{71EF14E9-ACDC-99B6-7C08-01F441EA9CCA}"/>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567850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2" name="Google Shape;195;p27">
            <a:extLst>
              <a:ext uri="{FF2B5EF4-FFF2-40B4-BE49-F238E27FC236}">
                <a16:creationId xmlns:a16="http://schemas.microsoft.com/office/drawing/2014/main" id="{25AAE253-F9E4-3F3D-F28B-9E69AB555217}"/>
              </a:ext>
            </a:extLst>
          </p:cNvPr>
          <p:cNvSpPr txBox="1">
            <a:spLocks/>
          </p:cNvSpPr>
          <p:nvPr/>
        </p:nvSpPr>
        <p:spPr>
          <a:xfrm>
            <a:off x="3333335" y="242118"/>
            <a:ext cx="267822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OBJECTIVES</a:t>
            </a:r>
          </a:p>
        </p:txBody>
      </p:sp>
      <p:sp>
        <p:nvSpPr>
          <p:cNvPr id="24" name="TextBox 23">
            <a:extLst>
              <a:ext uri="{FF2B5EF4-FFF2-40B4-BE49-F238E27FC236}">
                <a16:creationId xmlns:a16="http://schemas.microsoft.com/office/drawing/2014/main" id="{C9727518-2513-1C15-B902-2C3356CB4F5C}"/>
              </a:ext>
            </a:extLst>
          </p:cNvPr>
          <p:cNvSpPr txBox="1"/>
          <p:nvPr/>
        </p:nvSpPr>
        <p:spPr>
          <a:xfrm>
            <a:off x="1923012" y="1595132"/>
            <a:ext cx="5498867" cy="2542363"/>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an application that can guide and assist blind people and visually troubled individuals. They can have support in which areas they have difficulties. Their difficulties can be overcome by this system which is fully automated with a built-in voice assistant and utilities that can support each of these said groups.</a:t>
            </a:r>
          </a:p>
        </p:txBody>
      </p:sp>
      <p:pic>
        <p:nvPicPr>
          <p:cNvPr id="25" name="Picture 24">
            <a:extLst>
              <a:ext uri="{FF2B5EF4-FFF2-40B4-BE49-F238E27FC236}">
                <a16:creationId xmlns:a16="http://schemas.microsoft.com/office/drawing/2014/main" id="{1147D4A3-5D54-03BF-C72C-0AC0A3400EE0}"/>
              </a:ext>
            </a:extLst>
          </p:cNvPr>
          <p:cNvPicPr>
            <a:picLocks noChangeAspect="1"/>
          </p:cNvPicPr>
          <p:nvPr/>
        </p:nvPicPr>
        <p:blipFill>
          <a:blip r:embed="rId3"/>
          <a:stretch>
            <a:fillRect/>
          </a:stretch>
        </p:blipFill>
        <p:spPr>
          <a:xfrm>
            <a:off x="0" y="4637488"/>
            <a:ext cx="2560542" cy="506012"/>
          </a:xfrm>
          <a:prstGeom prst="rect">
            <a:avLst/>
          </a:prstGeom>
        </p:spPr>
      </p:pic>
      <p:sp>
        <p:nvSpPr>
          <p:cNvPr id="26" name="TextBox 25">
            <a:extLst>
              <a:ext uri="{FF2B5EF4-FFF2-40B4-BE49-F238E27FC236}">
                <a16:creationId xmlns:a16="http://schemas.microsoft.com/office/drawing/2014/main" id="{9D4C5CF6-AED9-93FA-AC85-B51B61B8428E}"/>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30" name="Google Shape;195;p27">
            <a:extLst>
              <a:ext uri="{FF2B5EF4-FFF2-40B4-BE49-F238E27FC236}">
                <a16:creationId xmlns:a16="http://schemas.microsoft.com/office/drawing/2014/main" id="{54A30050-1078-9E69-5F43-5B8F739BC7AD}"/>
              </a:ext>
            </a:extLst>
          </p:cNvPr>
          <p:cNvSpPr txBox="1">
            <a:spLocks/>
          </p:cNvSpPr>
          <p:nvPr/>
        </p:nvSpPr>
        <p:spPr>
          <a:xfrm>
            <a:off x="1802340" y="918625"/>
            <a:ext cx="235056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MAIN OBJECTIVE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28" name="Google Shape;195;p27">
            <a:extLst>
              <a:ext uri="{FF2B5EF4-FFF2-40B4-BE49-F238E27FC236}">
                <a16:creationId xmlns:a16="http://schemas.microsoft.com/office/drawing/2014/main" id="{89F18FDB-F601-F14C-0EBF-4475E3496461}"/>
              </a:ext>
            </a:extLst>
          </p:cNvPr>
          <p:cNvSpPr txBox="1">
            <a:spLocks/>
          </p:cNvSpPr>
          <p:nvPr/>
        </p:nvSpPr>
        <p:spPr>
          <a:xfrm>
            <a:off x="894305" y="257987"/>
            <a:ext cx="722599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NEXT EXPECTED PROGRESS 100%</a:t>
            </a:r>
          </a:p>
        </p:txBody>
      </p:sp>
      <p:pic>
        <p:nvPicPr>
          <p:cNvPr id="29" name="Picture 28">
            <a:extLst>
              <a:ext uri="{FF2B5EF4-FFF2-40B4-BE49-F238E27FC236}">
                <a16:creationId xmlns:a16="http://schemas.microsoft.com/office/drawing/2014/main" id="{4A68B953-0AF7-462E-D23C-7B335E3BFFD7}"/>
              </a:ext>
            </a:extLst>
          </p:cNvPr>
          <p:cNvPicPr>
            <a:picLocks noChangeAspect="1"/>
          </p:cNvPicPr>
          <p:nvPr/>
        </p:nvPicPr>
        <p:blipFill>
          <a:blip r:embed="rId3"/>
          <a:stretch>
            <a:fillRect/>
          </a:stretch>
        </p:blipFill>
        <p:spPr>
          <a:xfrm>
            <a:off x="0" y="4637488"/>
            <a:ext cx="2560542" cy="506012"/>
          </a:xfrm>
          <a:prstGeom prst="rect">
            <a:avLst/>
          </a:prstGeom>
        </p:spPr>
      </p:pic>
      <p:sp>
        <p:nvSpPr>
          <p:cNvPr id="30" name="TextBox 29">
            <a:extLst>
              <a:ext uri="{FF2B5EF4-FFF2-40B4-BE49-F238E27FC236}">
                <a16:creationId xmlns:a16="http://schemas.microsoft.com/office/drawing/2014/main" id="{2DFC1164-A7A2-973F-1213-3425A8960D1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3" name="Rectangle 2">
            <a:extLst>
              <a:ext uri="{FF2B5EF4-FFF2-40B4-BE49-F238E27FC236}">
                <a16:creationId xmlns:a16="http://schemas.microsoft.com/office/drawing/2014/main" id="{909B8144-4460-B0AD-BEA5-5B39B2195400}"/>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2" name="TextBox 1">
            <a:extLst>
              <a:ext uri="{FF2B5EF4-FFF2-40B4-BE49-F238E27FC236}">
                <a16:creationId xmlns:a16="http://schemas.microsoft.com/office/drawing/2014/main" id="{BA24FA48-432D-421E-CB95-DC73953BB79F}"/>
              </a:ext>
            </a:extLst>
          </p:cNvPr>
          <p:cNvSpPr txBox="1"/>
          <p:nvPr/>
        </p:nvSpPr>
        <p:spPr>
          <a:xfrm>
            <a:off x="1051546" y="1642253"/>
            <a:ext cx="7009582" cy="878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800" b="1" dirty="0">
                <a:solidFill>
                  <a:srgbClr val="D6DCFF"/>
                </a:solidFill>
                <a:latin typeface="Calibri"/>
                <a:cs typeface="Segoe UI"/>
              </a:rPr>
              <a:t>✓ Integrating the currency recognition to the main application.</a:t>
            </a:r>
          </a:p>
          <a:p>
            <a:pPr algn="just">
              <a:lnSpc>
                <a:spcPct val="150000"/>
              </a:lnSpc>
            </a:pPr>
            <a:r>
              <a:rPr lang="en-US" sz="1800" b="1" dirty="0">
                <a:solidFill>
                  <a:srgbClr val="D6DCFF"/>
                </a:solidFill>
                <a:latin typeface="Calibri"/>
                <a:cs typeface="Segoe UI"/>
              </a:rPr>
              <a:t>✓ Further testing.</a:t>
            </a:r>
          </a:p>
        </p:txBody>
      </p:sp>
    </p:spTree>
    <p:extLst>
      <p:ext uri="{BB962C8B-B14F-4D97-AF65-F5344CB8AC3E}">
        <p14:creationId xmlns:p14="http://schemas.microsoft.com/office/powerpoint/2010/main" val="202902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6" name="Google Shape;195;p27">
            <a:extLst>
              <a:ext uri="{FF2B5EF4-FFF2-40B4-BE49-F238E27FC236}">
                <a16:creationId xmlns:a16="http://schemas.microsoft.com/office/drawing/2014/main" id="{E7606BAA-0E86-ED1C-0C21-862F9CCA50C0}"/>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7" name="Picture 6">
            <a:extLst>
              <a:ext uri="{FF2B5EF4-FFF2-40B4-BE49-F238E27FC236}">
                <a16:creationId xmlns:a16="http://schemas.microsoft.com/office/drawing/2014/main" id="{8A86AB6B-2324-E0FD-0ABE-D7938B60E1AA}"/>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D62F27FA-F92B-6F9D-2978-5A8BB3F38E2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1" name="TextBox 10">
            <a:extLst>
              <a:ext uri="{FF2B5EF4-FFF2-40B4-BE49-F238E27FC236}">
                <a16:creationId xmlns:a16="http://schemas.microsoft.com/office/drawing/2014/main" id="{2C75A027-C8C5-678F-E08B-B478A27A6B40}"/>
              </a:ext>
            </a:extLst>
          </p:cNvPr>
          <p:cNvSpPr txBox="1"/>
          <p:nvPr/>
        </p:nvSpPr>
        <p:spPr>
          <a:xfrm>
            <a:off x="511444" y="1009280"/>
            <a:ext cx="8046515" cy="2542363"/>
          </a:xfrm>
          <a:prstGeom prst="rect">
            <a:avLst/>
          </a:prstGeom>
          <a:noFill/>
        </p:spPr>
        <p:txBody>
          <a:bodyPr wrap="square">
            <a:spAutoFit/>
          </a:bodyPr>
          <a:lstStyle/>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To implement considering which ML method to get results when identifying currency notes.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Using YOLOV4 training model with custom made data set of images.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Using YOLOV5 instead of YOLOV4 to enhance performs.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Inaccurate coin identification, therefore expanding data set and different model for coins.</a:t>
            </a:r>
          </a:p>
        </p:txBody>
      </p:sp>
      <p:sp>
        <p:nvSpPr>
          <p:cNvPr id="3" name="Rectangle 2">
            <a:extLst>
              <a:ext uri="{FF2B5EF4-FFF2-40B4-BE49-F238E27FC236}">
                <a16:creationId xmlns:a16="http://schemas.microsoft.com/office/drawing/2014/main" id="{659C0AF0-A0C2-5A01-8CD3-851357979B81}"/>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321601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p27">
            <a:extLst>
              <a:ext uri="{FF2B5EF4-FFF2-40B4-BE49-F238E27FC236}">
                <a16:creationId xmlns:a16="http://schemas.microsoft.com/office/drawing/2014/main" id="{219D0C6C-67D8-FB4A-2AF4-E3068FFA76C3}"/>
              </a:ext>
            </a:extLst>
          </p:cNvPr>
          <p:cNvSpPr txBox="1">
            <a:spLocks/>
          </p:cNvSpPr>
          <p:nvPr/>
        </p:nvSpPr>
        <p:spPr>
          <a:xfrm>
            <a:off x="1713884" y="200091"/>
            <a:ext cx="6345234"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TOOLS AND TECHNOLOGIES</a:t>
            </a:r>
          </a:p>
        </p:txBody>
      </p:sp>
      <p:pic>
        <p:nvPicPr>
          <p:cNvPr id="20" name="Picture 19">
            <a:extLst>
              <a:ext uri="{FF2B5EF4-FFF2-40B4-BE49-F238E27FC236}">
                <a16:creationId xmlns:a16="http://schemas.microsoft.com/office/drawing/2014/main" id="{69B864DA-B46C-FA60-AE97-33382B488F1A}"/>
              </a:ext>
            </a:extLst>
          </p:cNvPr>
          <p:cNvPicPr>
            <a:picLocks noChangeAspect="1"/>
          </p:cNvPicPr>
          <p:nvPr/>
        </p:nvPicPr>
        <p:blipFill>
          <a:blip r:embed="rId2"/>
          <a:stretch>
            <a:fillRect/>
          </a:stretch>
        </p:blipFill>
        <p:spPr>
          <a:xfrm>
            <a:off x="0" y="4637488"/>
            <a:ext cx="2560542" cy="506012"/>
          </a:xfrm>
          <a:prstGeom prst="rect">
            <a:avLst/>
          </a:prstGeom>
        </p:spPr>
      </p:pic>
      <p:sp>
        <p:nvSpPr>
          <p:cNvPr id="21" name="TextBox 20">
            <a:extLst>
              <a:ext uri="{FF2B5EF4-FFF2-40B4-BE49-F238E27FC236}">
                <a16:creationId xmlns:a16="http://schemas.microsoft.com/office/drawing/2014/main" id="{4CBC8751-FB89-A2D1-4C9B-9D8AEF5AE97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5" name="TextBox 24">
            <a:extLst>
              <a:ext uri="{FF2B5EF4-FFF2-40B4-BE49-F238E27FC236}">
                <a16:creationId xmlns:a16="http://schemas.microsoft.com/office/drawing/2014/main" id="{1E801805-4788-6E88-338E-56C89EFECA96}"/>
              </a:ext>
            </a:extLst>
          </p:cNvPr>
          <p:cNvSpPr txBox="1"/>
          <p:nvPr/>
        </p:nvSpPr>
        <p:spPr>
          <a:xfrm>
            <a:off x="302699" y="885069"/>
            <a:ext cx="3220376" cy="3373359"/>
          </a:xfrm>
          <a:prstGeom prst="rect">
            <a:avLst/>
          </a:prstGeom>
          <a:noFill/>
        </p:spPr>
        <p:txBody>
          <a:bodyPr wrap="square" lIns="91440" tIns="45720" rIns="91440" bIns="45720" anchor="t">
            <a:spAutoFit/>
          </a:bodyPr>
          <a:lstStyle/>
          <a:p>
            <a:pPr marL="169545" indent="-169545">
              <a:lnSpc>
                <a:spcPct val="150000"/>
              </a:lnSpc>
            </a:pPr>
            <a:r>
              <a:rPr lang="en-US" sz="1800" b="1" dirty="0">
                <a:solidFill>
                  <a:schemeClr val="bg2">
                    <a:lumMod val="10000"/>
                    <a:lumOff val="90000"/>
                  </a:schemeClr>
                </a:solidFill>
                <a:latin typeface="Calibri"/>
                <a:ea typeface="Calibri" panose="020F0502020204030204" pitchFamily="34" charset="0"/>
                <a:cs typeface="Calibri"/>
              </a:rPr>
              <a:t>• YOLO5</a:t>
            </a:r>
            <a:endParaRPr lang="en-US" dirty="0">
              <a:solidFill>
                <a:schemeClr val="bg2">
                  <a:lumMod val="10000"/>
                  <a:lumOff val="90000"/>
                </a:schemeClr>
              </a:solidFill>
            </a:endParaRPr>
          </a:p>
          <a:p>
            <a:pPr marL="169545" indent="-169545">
              <a:lnSpc>
                <a:spcPct val="150000"/>
              </a:lnSpc>
            </a:pPr>
            <a:r>
              <a:rPr lang="en-US" sz="1800" b="1" dirty="0">
                <a:solidFill>
                  <a:schemeClr val="bg2">
                    <a:lumMod val="10000"/>
                    <a:lumOff val="90000"/>
                  </a:schemeClr>
                </a:solidFill>
                <a:latin typeface="Calibri"/>
                <a:cs typeface="Calibri"/>
              </a:rPr>
              <a:t>• </a:t>
            </a:r>
            <a:r>
              <a:rPr lang="en-US" sz="1800" b="1" dirty="0" err="1">
                <a:solidFill>
                  <a:schemeClr val="bg2">
                    <a:lumMod val="10000"/>
                    <a:lumOff val="90000"/>
                  </a:schemeClr>
                </a:solidFill>
                <a:latin typeface="Calibri"/>
                <a:cs typeface="Calibri"/>
              </a:rPr>
              <a:t>Pytorch</a:t>
            </a:r>
            <a:endParaRPr lang="en-US" dirty="0" err="1">
              <a:solidFill>
                <a:schemeClr val="bg2">
                  <a:lumMod val="10000"/>
                  <a:lumOff val="90000"/>
                </a:schemeClr>
              </a:solidFill>
            </a:endParaRPr>
          </a:p>
          <a:p>
            <a:pPr marL="169545" indent="-169545">
              <a:lnSpc>
                <a:spcPct val="150000"/>
              </a:lnSpc>
            </a:pPr>
            <a:r>
              <a:rPr lang="en-US" sz="1800" b="1" dirty="0">
                <a:solidFill>
                  <a:schemeClr val="bg2">
                    <a:lumMod val="10000"/>
                    <a:lumOff val="90000"/>
                  </a:schemeClr>
                </a:solidFill>
                <a:latin typeface="Calibri"/>
                <a:cs typeface="Calibri"/>
              </a:rPr>
              <a:t>• Kotlin</a:t>
            </a:r>
            <a:endParaRPr lang="en-US" dirty="0">
              <a:solidFill>
                <a:schemeClr val="bg2">
                  <a:lumMod val="10000"/>
                  <a:lumOff val="90000"/>
                </a:schemeClr>
              </a:solidFill>
            </a:endParaRP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VS Code</a:t>
            </a: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Java / Kotlin</a:t>
            </a:r>
          </a:p>
          <a:p>
            <a:pPr marL="169545" indent="-169545">
              <a:lnSpc>
                <a:spcPct val="150000"/>
              </a:lnSpc>
            </a:pPr>
            <a:r>
              <a:rPr lang="en-US" sz="1800" b="1" dirty="0">
                <a:solidFill>
                  <a:schemeClr val="bg2">
                    <a:lumMod val="10000"/>
                    <a:lumOff val="90000"/>
                  </a:schemeClr>
                </a:solidFill>
                <a:latin typeface="Calibri"/>
                <a:ea typeface="Calibri" panose="020F0502020204030204" pitchFamily="34" charset="0"/>
                <a:cs typeface="Calibri"/>
              </a:rPr>
              <a:t>• Android Studio</a:t>
            </a: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Multi class object detection</a:t>
            </a:r>
          </a:p>
          <a:p>
            <a:pPr marL="169545" indent="-169545">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Optical Character Recognizer</a:t>
            </a:r>
          </a:p>
        </p:txBody>
      </p:sp>
      <p:pic>
        <p:nvPicPr>
          <p:cNvPr id="5" name="Picture 4">
            <a:extLst>
              <a:ext uri="{FF2B5EF4-FFF2-40B4-BE49-F238E27FC236}">
                <a16:creationId xmlns:a16="http://schemas.microsoft.com/office/drawing/2014/main" id="{705387FC-B88F-08B1-A90E-D3A1C6ED6F6F}"/>
              </a:ext>
            </a:extLst>
          </p:cNvPr>
          <p:cNvPicPr>
            <a:picLocks noChangeAspect="1"/>
          </p:cNvPicPr>
          <p:nvPr/>
        </p:nvPicPr>
        <p:blipFill>
          <a:blip r:embed="rId3"/>
          <a:stretch>
            <a:fillRect/>
          </a:stretch>
        </p:blipFill>
        <p:spPr>
          <a:xfrm>
            <a:off x="7416230" y="2708533"/>
            <a:ext cx="1188035" cy="1275632"/>
          </a:xfrm>
          <a:prstGeom prst="rect">
            <a:avLst/>
          </a:prstGeom>
        </p:spPr>
      </p:pic>
      <p:pic>
        <p:nvPicPr>
          <p:cNvPr id="6" name="Picture 5">
            <a:extLst>
              <a:ext uri="{FF2B5EF4-FFF2-40B4-BE49-F238E27FC236}">
                <a16:creationId xmlns:a16="http://schemas.microsoft.com/office/drawing/2014/main" id="{7303694D-BB19-90C9-F623-FBE8C2EEB8A9}"/>
              </a:ext>
            </a:extLst>
          </p:cNvPr>
          <p:cNvPicPr>
            <a:picLocks noChangeAspect="1"/>
          </p:cNvPicPr>
          <p:nvPr/>
        </p:nvPicPr>
        <p:blipFill rotWithShape="1">
          <a:blip r:embed="rId4"/>
          <a:srcRect l="29510" t="15518" r="29058" b="15782"/>
          <a:stretch/>
        </p:blipFill>
        <p:spPr>
          <a:xfrm>
            <a:off x="3889835" y="1561645"/>
            <a:ext cx="1058243" cy="1494643"/>
          </a:xfrm>
          <a:prstGeom prst="rect">
            <a:avLst/>
          </a:prstGeom>
        </p:spPr>
      </p:pic>
      <p:sp>
        <p:nvSpPr>
          <p:cNvPr id="3" name="Rectangle 2">
            <a:extLst>
              <a:ext uri="{FF2B5EF4-FFF2-40B4-BE49-F238E27FC236}">
                <a16:creationId xmlns:a16="http://schemas.microsoft.com/office/drawing/2014/main" id="{CC88324A-95F7-37B0-C8C2-4C47B1A3A5B1}"/>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2" name="Picture 1">
            <a:extLst>
              <a:ext uri="{FF2B5EF4-FFF2-40B4-BE49-F238E27FC236}">
                <a16:creationId xmlns:a16="http://schemas.microsoft.com/office/drawing/2014/main" id="{DC1142F9-EDA8-8425-B116-E66685084E3E}"/>
              </a:ext>
            </a:extLst>
          </p:cNvPr>
          <p:cNvPicPr>
            <a:picLocks noChangeAspect="1"/>
          </p:cNvPicPr>
          <p:nvPr/>
        </p:nvPicPr>
        <p:blipFill>
          <a:blip r:embed="rId5"/>
          <a:stretch>
            <a:fillRect/>
          </a:stretch>
        </p:blipFill>
        <p:spPr>
          <a:xfrm>
            <a:off x="7384959" y="1317789"/>
            <a:ext cx="1219306" cy="1213209"/>
          </a:xfrm>
          <a:prstGeom prst="rect">
            <a:avLst/>
          </a:prstGeom>
        </p:spPr>
      </p:pic>
      <p:pic>
        <p:nvPicPr>
          <p:cNvPr id="7" name="Picture 6">
            <a:extLst>
              <a:ext uri="{FF2B5EF4-FFF2-40B4-BE49-F238E27FC236}">
                <a16:creationId xmlns:a16="http://schemas.microsoft.com/office/drawing/2014/main" id="{FAFA92E0-94FD-E637-E060-4D5CD644580F}"/>
              </a:ext>
            </a:extLst>
          </p:cNvPr>
          <p:cNvPicPr>
            <a:picLocks noChangeAspect="1"/>
          </p:cNvPicPr>
          <p:nvPr/>
        </p:nvPicPr>
        <p:blipFill rotWithShape="1">
          <a:blip r:embed="rId6"/>
          <a:srcRect l="2183" t="37785" r="61542" b="13925"/>
          <a:stretch/>
        </p:blipFill>
        <p:spPr>
          <a:xfrm>
            <a:off x="3835059" y="3232208"/>
            <a:ext cx="1167797" cy="745153"/>
          </a:xfrm>
          <a:prstGeom prst="rect">
            <a:avLst/>
          </a:prstGeom>
        </p:spPr>
      </p:pic>
      <p:pic>
        <p:nvPicPr>
          <p:cNvPr id="8" name="Picture 7">
            <a:extLst>
              <a:ext uri="{FF2B5EF4-FFF2-40B4-BE49-F238E27FC236}">
                <a16:creationId xmlns:a16="http://schemas.microsoft.com/office/drawing/2014/main" id="{BCCCBE03-49BF-70FC-0B68-07435BB27B6F}"/>
              </a:ext>
            </a:extLst>
          </p:cNvPr>
          <p:cNvPicPr>
            <a:picLocks noChangeAspect="1"/>
          </p:cNvPicPr>
          <p:nvPr/>
        </p:nvPicPr>
        <p:blipFill rotWithShape="1">
          <a:blip r:embed="rId7"/>
          <a:srcRect l="34833" t="20462" r="34250" b="19984"/>
          <a:stretch/>
        </p:blipFill>
        <p:spPr>
          <a:xfrm>
            <a:off x="5081579" y="2902940"/>
            <a:ext cx="1086112" cy="1074421"/>
          </a:xfrm>
          <a:prstGeom prst="rect">
            <a:avLst/>
          </a:prstGeom>
        </p:spPr>
      </p:pic>
      <p:pic>
        <p:nvPicPr>
          <p:cNvPr id="10" name="Picture 9">
            <a:extLst>
              <a:ext uri="{FF2B5EF4-FFF2-40B4-BE49-F238E27FC236}">
                <a16:creationId xmlns:a16="http://schemas.microsoft.com/office/drawing/2014/main" id="{9ACFE535-E8D5-5B0E-B211-1690C8290DDB}"/>
              </a:ext>
            </a:extLst>
          </p:cNvPr>
          <p:cNvPicPr>
            <a:picLocks noChangeAspect="1"/>
          </p:cNvPicPr>
          <p:nvPr/>
        </p:nvPicPr>
        <p:blipFill>
          <a:blip r:embed="rId8"/>
          <a:stretch>
            <a:fillRect/>
          </a:stretch>
        </p:blipFill>
        <p:spPr>
          <a:xfrm>
            <a:off x="6246414" y="2902940"/>
            <a:ext cx="1042262" cy="1081225"/>
          </a:xfrm>
          <a:prstGeom prst="rect">
            <a:avLst/>
          </a:prstGeom>
        </p:spPr>
      </p:pic>
      <p:pic>
        <p:nvPicPr>
          <p:cNvPr id="11" name="Picture 10">
            <a:extLst>
              <a:ext uri="{FF2B5EF4-FFF2-40B4-BE49-F238E27FC236}">
                <a16:creationId xmlns:a16="http://schemas.microsoft.com/office/drawing/2014/main" id="{4D76C77F-9558-136F-1CDF-B4FA8FF6D4BD}"/>
              </a:ext>
            </a:extLst>
          </p:cNvPr>
          <p:cNvPicPr>
            <a:picLocks noChangeAspect="1"/>
          </p:cNvPicPr>
          <p:nvPr/>
        </p:nvPicPr>
        <p:blipFill rotWithShape="1">
          <a:blip r:embed="rId9"/>
          <a:srcRect l="7684" t="22963" r="5069" b="22074"/>
          <a:stretch/>
        </p:blipFill>
        <p:spPr>
          <a:xfrm>
            <a:off x="5131371" y="1561645"/>
            <a:ext cx="2072640" cy="1074420"/>
          </a:xfrm>
          <a:prstGeom prst="rect">
            <a:avLst/>
          </a:prstGeom>
        </p:spPr>
      </p:pic>
    </p:spTree>
    <p:extLst>
      <p:ext uri="{BB962C8B-B14F-4D97-AF65-F5344CB8AC3E}">
        <p14:creationId xmlns:p14="http://schemas.microsoft.com/office/powerpoint/2010/main" val="2616780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195;p27">
            <a:extLst>
              <a:ext uri="{FF2B5EF4-FFF2-40B4-BE49-F238E27FC236}">
                <a16:creationId xmlns:a16="http://schemas.microsoft.com/office/drawing/2014/main" id="{FE823691-D073-702C-9308-5CE5BE9A1B33}"/>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02DAD6CB-B2F4-7ED0-7CCA-7B884B7C4C95}"/>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5CF92161-EF9D-DA8A-2D20-5C7CB86B73F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Rectangle 5">
            <a:extLst>
              <a:ext uri="{FF2B5EF4-FFF2-40B4-BE49-F238E27FC236}">
                <a16:creationId xmlns:a16="http://schemas.microsoft.com/office/drawing/2014/main" id="{4CF3E497-6F51-1916-A43A-7A974D0A59E7}"/>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5" name="Picture 6" descr="Text, letter&#10;&#10;Description automatically generated">
            <a:extLst>
              <a:ext uri="{FF2B5EF4-FFF2-40B4-BE49-F238E27FC236}">
                <a16:creationId xmlns:a16="http://schemas.microsoft.com/office/drawing/2014/main" id="{9355F01F-3555-6ED7-4AF0-22A8F39ABE6B}"/>
              </a:ext>
            </a:extLst>
          </p:cNvPr>
          <p:cNvPicPr>
            <a:picLocks noChangeAspect="1"/>
          </p:cNvPicPr>
          <p:nvPr/>
        </p:nvPicPr>
        <p:blipFill>
          <a:blip r:embed="rId4"/>
          <a:stretch>
            <a:fillRect/>
          </a:stretch>
        </p:blipFill>
        <p:spPr>
          <a:xfrm>
            <a:off x="2099103" y="805492"/>
            <a:ext cx="2099075" cy="3726613"/>
          </a:xfrm>
          <a:prstGeom prst="rect">
            <a:avLst/>
          </a:prstGeom>
        </p:spPr>
      </p:pic>
      <p:pic>
        <p:nvPicPr>
          <p:cNvPr id="7" name="Picture 7" descr="Text&#10;&#10;Description automatically generated">
            <a:extLst>
              <a:ext uri="{FF2B5EF4-FFF2-40B4-BE49-F238E27FC236}">
                <a16:creationId xmlns:a16="http://schemas.microsoft.com/office/drawing/2014/main" id="{ECA8C078-A460-A529-E2C4-E628D77C74B1}"/>
              </a:ext>
            </a:extLst>
          </p:cNvPr>
          <p:cNvPicPr>
            <a:picLocks noChangeAspect="1"/>
          </p:cNvPicPr>
          <p:nvPr/>
        </p:nvPicPr>
        <p:blipFill>
          <a:blip r:embed="rId5"/>
          <a:stretch>
            <a:fillRect/>
          </a:stretch>
        </p:blipFill>
        <p:spPr>
          <a:xfrm>
            <a:off x="4936383" y="805491"/>
            <a:ext cx="2053252" cy="3683480"/>
          </a:xfrm>
          <a:prstGeom prst="rect">
            <a:avLst/>
          </a:prstGeom>
        </p:spPr>
      </p:pic>
    </p:spTree>
    <p:extLst>
      <p:ext uri="{BB962C8B-B14F-4D97-AF65-F5344CB8AC3E}">
        <p14:creationId xmlns:p14="http://schemas.microsoft.com/office/powerpoint/2010/main" val="425124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4" name="Google Shape;195;p27">
            <a:extLst>
              <a:ext uri="{FF2B5EF4-FFF2-40B4-BE49-F238E27FC236}">
                <a16:creationId xmlns:a16="http://schemas.microsoft.com/office/drawing/2014/main" id="{9B82B54F-30F3-9A21-1D8C-5D1842CD1D95}"/>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5381C4C6-9EDA-7030-CCF1-C98702EF519A}"/>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D2916A63-78E2-2C9D-EB55-7F443E6D9A0C}"/>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Rectangle 5">
            <a:extLst>
              <a:ext uri="{FF2B5EF4-FFF2-40B4-BE49-F238E27FC236}">
                <a16:creationId xmlns:a16="http://schemas.microsoft.com/office/drawing/2014/main" id="{561617F7-3F4D-7D83-157C-1E463E61DE1A}"/>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5" name="Picture 6">
            <a:extLst>
              <a:ext uri="{FF2B5EF4-FFF2-40B4-BE49-F238E27FC236}">
                <a16:creationId xmlns:a16="http://schemas.microsoft.com/office/drawing/2014/main" id="{8F9C9185-D6B0-8997-A6E3-76B4202298E8}"/>
              </a:ext>
            </a:extLst>
          </p:cNvPr>
          <p:cNvPicPr>
            <a:picLocks noChangeAspect="1"/>
          </p:cNvPicPr>
          <p:nvPr/>
        </p:nvPicPr>
        <p:blipFill>
          <a:blip r:embed="rId4"/>
          <a:stretch>
            <a:fillRect/>
          </a:stretch>
        </p:blipFill>
        <p:spPr>
          <a:xfrm>
            <a:off x="2286975" y="827057"/>
            <a:ext cx="1917429" cy="3715829"/>
          </a:xfrm>
          <a:prstGeom prst="rect">
            <a:avLst/>
          </a:prstGeom>
        </p:spPr>
      </p:pic>
      <p:pic>
        <p:nvPicPr>
          <p:cNvPr id="7" name="Picture 7" descr="A picture containing text, businesscard&#10;&#10;Description automatically generated">
            <a:extLst>
              <a:ext uri="{FF2B5EF4-FFF2-40B4-BE49-F238E27FC236}">
                <a16:creationId xmlns:a16="http://schemas.microsoft.com/office/drawing/2014/main" id="{A4627E5D-B6B9-251A-1525-E9DC76D11119}"/>
              </a:ext>
            </a:extLst>
          </p:cNvPr>
          <p:cNvPicPr>
            <a:picLocks noChangeAspect="1"/>
          </p:cNvPicPr>
          <p:nvPr/>
        </p:nvPicPr>
        <p:blipFill>
          <a:blip r:embed="rId5"/>
          <a:stretch>
            <a:fillRect/>
          </a:stretch>
        </p:blipFill>
        <p:spPr>
          <a:xfrm>
            <a:off x="4929350" y="783925"/>
            <a:ext cx="1851660" cy="3758961"/>
          </a:xfrm>
          <a:prstGeom prst="rect">
            <a:avLst/>
          </a:prstGeom>
        </p:spPr>
      </p:pic>
    </p:spTree>
    <p:extLst>
      <p:ext uri="{BB962C8B-B14F-4D97-AF65-F5344CB8AC3E}">
        <p14:creationId xmlns:p14="http://schemas.microsoft.com/office/powerpoint/2010/main" val="150506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 name="Google Shape;195;p27">
            <a:extLst>
              <a:ext uri="{FF2B5EF4-FFF2-40B4-BE49-F238E27FC236}">
                <a16:creationId xmlns:a16="http://schemas.microsoft.com/office/drawing/2014/main" id="{FE823691-D073-702C-9308-5CE5BE9A1B33}"/>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02DAD6CB-B2F4-7ED0-7CCA-7B884B7C4C95}"/>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5CF92161-EF9D-DA8A-2D20-5C7CB86B73F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6" name="Picture 6" descr="Text&#10;&#10;Description automatically generated">
            <a:extLst>
              <a:ext uri="{FF2B5EF4-FFF2-40B4-BE49-F238E27FC236}">
                <a16:creationId xmlns:a16="http://schemas.microsoft.com/office/drawing/2014/main" id="{4ECC75B9-869A-178F-5BB7-D209F2E93ED1}"/>
              </a:ext>
            </a:extLst>
          </p:cNvPr>
          <p:cNvPicPr>
            <a:picLocks noChangeAspect="1"/>
          </p:cNvPicPr>
          <p:nvPr/>
        </p:nvPicPr>
        <p:blipFill>
          <a:blip r:embed="rId4"/>
          <a:stretch>
            <a:fillRect/>
          </a:stretch>
        </p:blipFill>
        <p:spPr>
          <a:xfrm>
            <a:off x="401019" y="983120"/>
            <a:ext cx="4031497" cy="2741371"/>
          </a:xfrm>
          <a:prstGeom prst="rect">
            <a:avLst/>
          </a:prstGeom>
        </p:spPr>
      </p:pic>
      <p:pic>
        <p:nvPicPr>
          <p:cNvPr id="7" name="Picture 7" descr="Text&#10;&#10;Description automatically generated">
            <a:extLst>
              <a:ext uri="{FF2B5EF4-FFF2-40B4-BE49-F238E27FC236}">
                <a16:creationId xmlns:a16="http://schemas.microsoft.com/office/drawing/2014/main" id="{77DDF2BF-FD12-65C2-9FFF-64BAF8E65FCB}"/>
              </a:ext>
            </a:extLst>
          </p:cNvPr>
          <p:cNvPicPr>
            <a:picLocks noChangeAspect="1"/>
          </p:cNvPicPr>
          <p:nvPr/>
        </p:nvPicPr>
        <p:blipFill>
          <a:blip r:embed="rId5"/>
          <a:stretch>
            <a:fillRect/>
          </a:stretch>
        </p:blipFill>
        <p:spPr>
          <a:xfrm>
            <a:off x="4798663" y="985271"/>
            <a:ext cx="3934631" cy="2756440"/>
          </a:xfrm>
          <a:prstGeom prst="rect">
            <a:avLst/>
          </a:prstGeom>
        </p:spPr>
      </p:pic>
      <p:sp>
        <p:nvSpPr>
          <p:cNvPr id="8" name="Rectangle 7">
            <a:extLst>
              <a:ext uri="{FF2B5EF4-FFF2-40B4-BE49-F238E27FC236}">
                <a16:creationId xmlns:a16="http://schemas.microsoft.com/office/drawing/2014/main" id="{B194B216-A874-C0C5-B5C7-0D5E9A7F06F8}"/>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583150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4" name="Google Shape;195;p27">
            <a:extLst>
              <a:ext uri="{FF2B5EF4-FFF2-40B4-BE49-F238E27FC236}">
                <a16:creationId xmlns:a16="http://schemas.microsoft.com/office/drawing/2014/main" id="{9B82B54F-30F3-9A21-1D8C-5D1842CD1D95}"/>
              </a:ext>
            </a:extLst>
          </p:cNvPr>
          <p:cNvSpPr txBox="1">
            <a:spLocks/>
          </p:cNvSpPr>
          <p:nvPr/>
        </p:nvSpPr>
        <p:spPr>
          <a:xfrm>
            <a:off x="2639247" y="200091"/>
            <a:ext cx="386550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5381C4C6-9EDA-7030-CCF1-C98702EF519A}"/>
              </a:ext>
            </a:extLst>
          </p:cNvPr>
          <p:cNvPicPr>
            <a:picLocks noChangeAspect="1"/>
          </p:cNvPicPr>
          <p:nvPr/>
        </p:nvPicPr>
        <p:blipFill>
          <a:blip r:embed="rId3"/>
          <a:stretch>
            <a:fillRect/>
          </a:stretch>
        </p:blipFill>
        <p:spPr>
          <a:xfrm>
            <a:off x="0" y="4637488"/>
            <a:ext cx="2560542" cy="506012"/>
          </a:xfrm>
          <a:prstGeom prst="rect">
            <a:avLst/>
          </a:prstGeom>
        </p:spPr>
      </p:pic>
      <p:sp>
        <p:nvSpPr>
          <p:cNvPr id="3" name="TextBox 2">
            <a:extLst>
              <a:ext uri="{FF2B5EF4-FFF2-40B4-BE49-F238E27FC236}">
                <a16:creationId xmlns:a16="http://schemas.microsoft.com/office/drawing/2014/main" id="{D2916A63-78E2-2C9D-EB55-7F443E6D9A0C}"/>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6" name="Picture 6" descr="Text&#10;&#10;Description automatically generated">
            <a:extLst>
              <a:ext uri="{FF2B5EF4-FFF2-40B4-BE49-F238E27FC236}">
                <a16:creationId xmlns:a16="http://schemas.microsoft.com/office/drawing/2014/main" id="{E5813D2C-C28F-F259-FA10-CFB8075A4A7F}"/>
              </a:ext>
            </a:extLst>
          </p:cNvPr>
          <p:cNvPicPr>
            <a:picLocks noChangeAspect="1"/>
          </p:cNvPicPr>
          <p:nvPr/>
        </p:nvPicPr>
        <p:blipFill>
          <a:blip r:embed="rId4"/>
          <a:stretch>
            <a:fillRect/>
          </a:stretch>
        </p:blipFill>
        <p:spPr>
          <a:xfrm>
            <a:off x="1621511" y="1184864"/>
            <a:ext cx="5804115" cy="2860949"/>
          </a:xfrm>
          <a:prstGeom prst="rect">
            <a:avLst/>
          </a:prstGeom>
        </p:spPr>
      </p:pic>
      <p:sp>
        <p:nvSpPr>
          <p:cNvPr id="7" name="Rectangle 6">
            <a:extLst>
              <a:ext uri="{FF2B5EF4-FFF2-40B4-BE49-F238E27FC236}">
                <a16:creationId xmlns:a16="http://schemas.microsoft.com/office/drawing/2014/main" id="{737F8636-714C-A6B5-2BF2-8EA357751013}"/>
              </a:ext>
            </a:extLst>
          </p:cNvPr>
          <p:cNvSpPr/>
          <p:nvPr/>
        </p:nvSpPr>
        <p:spPr>
          <a:xfrm>
            <a:off x="3244426" y="4699619"/>
            <a:ext cx="4358682"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IT19103600   |   K</a:t>
            </a:r>
            <a:r>
              <a:rPr lang="en-US" dirty="0">
                <a:solidFill>
                  <a:schemeClr val="bg2">
                    <a:lumMod val="10000"/>
                    <a:lumOff val="90000"/>
                  </a:schemeClr>
                </a:solidFill>
                <a:latin typeface="Avenir Next LT Pro Demi" panose="020B0704020202020204" pitchFamily="34" charset="0"/>
                <a:ea typeface="+mn-ea"/>
                <a:cs typeface="+mn-cs"/>
              </a:rPr>
              <a:t>.D.J. Jayasekara</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17060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2" name="Group 1">
            <a:extLst>
              <a:ext uri="{FF2B5EF4-FFF2-40B4-BE49-F238E27FC236}">
                <a16:creationId xmlns:a16="http://schemas.microsoft.com/office/drawing/2014/main" id="{BA44A6F6-ABAD-F68D-9986-D2E10A93DA29}"/>
              </a:ext>
            </a:extLst>
          </p:cNvPr>
          <p:cNvGrpSpPr/>
          <p:nvPr/>
        </p:nvGrpSpPr>
        <p:grpSpPr>
          <a:xfrm>
            <a:off x="3557042" y="1640862"/>
            <a:ext cx="6000426" cy="1511918"/>
            <a:chOff x="1552864" y="2118732"/>
            <a:chExt cx="5300733" cy="1511918"/>
          </a:xfrm>
        </p:grpSpPr>
        <p:sp>
          <p:nvSpPr>
            <p:cNvPr id="3" name="Google Shape;195;p27">
              <a:extLst>
                <a:ext uri="{FF2B5EF4-FFF2-40B4-BE49-F238E27FC236}">
                  <a16:creationId xmlns:a16="http://schemas.microsoft.com/office/drawing/2014/main" id="{C310BE3B-2987-029E-8D1B-A09869BF97E6}"/>
                </a:ext>
              </a:extLst>
            </p:cNvPr>
            <p:cNvSpPr txBox="1">
              <a:spLocks/>
            </p:cNvSpPr>
            <p:nvPr/>
          </p:nvSpPr>
          <p:spPr>
            <a:xfrm>
              <a:off x="1552864" y="2118732"/>
              <a:ext cx="5300733" cy="11295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b="1" dirty="0">
                <a:solidFill>
                  <a:schemeClr val="bg2">
                    <a:lumMod val="10000"/>
                    <a:lumOff val="90000"/>
                  </a:schemeClr>
                </a:solidFill>
                <a:latin typeface="Lucida Handwriting" panose="03010101010101010101" pitchFamily="66" charset="0"/>
              </a:endParaRPr>
            </a:p>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A.M.N.D. Aththanayake</a:t>
              </a:r>
            </a:p>
            <a:p>
              <a:r>
                <a:rPr lang="en-US" sz="3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IT19981918</a:t>
              </a:r>
            </a:p>
          </p:txBody>
        </p:sp>
        <p:sp>
          <p:nvSpPr>
            <p:cNvPr id="4" name="Google Shape;195;p27">
              <a:extLst>
                <a:ext uri="{FF2B5EF4-FFF2-40B4-BE49-F238E27FC236}">
                  <a16:creationId xmlns:a16="http://schemas.microsoft.com/office/drawing/2014/main" id="{E2D62B1A-AD3D-1DCC-BF50-CAEF2AAC7C60}"/>
                </a:ext>
              </a:extLst>
            </p:cNvPr>
            <p:cNvSpPr txBox="1">
              <a:spLocks/>
            </p:cNvSpPr>
            <p:nvPr/>
          </p:nvSpPr>
          <p:spPr>
            <a:xfrm>
              <a:off x="1552865" y="2954143"/>
              <a:ext cx="280460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Information Technology</a:t>
              </a:r>
            </a:p>
          </p:txBody>
        </p:sp>
      </p:grpSp>
      <p:pic>
        <p:nvPicPr>
          <p:cNvPr id="6" name="Picture 5">
            <a:extLst>
              <a:ext uri="{FF2B5EF4-FFF2-40B4-BE49-F238E27FC236}">
                <a16:creationId xmlns:a16="http://schemas.microsoft.com/office/drawing/2014/main" id="{887B49C5-0599-A392-1F28-ED4933992DBE}"/>
              </a:ext>
            </a:extLst>
          </p:cNvPr>
          <p:cNvPicPr>
            <a:picLocks noChangeAspect="1"/>
          </p:cNvPicPr>
          <p:nvPr/>
        </p:nvPicPr>
        <p:blipFill>
          <a:blip r:embed="rId3"/>
          <a:stretch>
            <a:fillRect/>
          </a:stretch>
        </p:blipFill>
        <p:spPr>
          <a:xfrm>
            <a:off x="0" y="4637488"/>
            <a:ext cx="2560542" cy="506012"/>
          </a:xfrm>
          <a:prstGeom prst="rect">
            <a:avLst/>
          </a:prstGeom>
        </p:spPr>
      </p:pic>
      <p:sp>
        <p:nvSpPr>
          <p:cNvPr id="7" name="TextBox 6">
            <a:extLst>
              <a:ext uri="{FF2B5EF4-FFF2-40B4-BE49-F238E27FC236}">
                <a16:creationId xmlns:a16="http://schemas.microsoft.com/office/drawing/2014/main" id="{CF9E20E5-37E0-AED5-D9AE-00889D281F69}"/>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8" name="Picture 7">
            <a:extLst>
              <a:ext uri="{FF2B5EF4-FFF2-40B4-BE49-F238E27FC236}">
                <a16:creationId xmlns:a16="http://schemas.microsoft.com/office/drawing/2014/main" id="{E02F4B0A-5C74-A558-CC8B-6377474AA517}"/>
              </a:ext>
            </a:extLst>
          </p:cNvPr>
          <p:cNvPicPr>
            <a:picLocks noChangeAspect="1"/>
          </p:cNvPicPr>
          <p:nvPr/>
        </p:nvPicPr>
        <p:blipFill>
          <a:blip r:embed="rId4"/>
          <a:stretch>
            <a:fillRect/>
          </a:stretch>
        </p:blipFill>
        <p:spPr>
          <a:xfrm>
            <a:off x="1725317" y="1360411"/>
            <a:ext cx="1670449" cy="2072820"/>
          </a:xfrm>
          <a:prstGeom prst="rect">
            <a:avLst/>
          </a:prstGeom>
        </p:spPr>
      </p:pic>
    </p:spTree>
    <p:extLst>
      <p:ext uri="{BB962C8B-B14F-4D97-AF65-F5344CB8AC3E}">
        <p14:creationId xmlns:p14="http://schemas.microsoft.com/office/powerpoint/2010/main" val="240454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13" name="Google Shape;195;p27">
            <a:extLst>
              <a:ext uri="{FF2B5EF4-FFF2-40B4-BE49-F238E27FC236}">
                <a16:creationId xmlns:a16="http://schemas.microsoft.com/office/drawing/2014/main" id="{A70C5DD3-8FF3-E656-1897-52E7D8930476}"/>
              </a:ext>
            </a:extLst>
          </p:cNvPr>
          <p:cNvSpPr txBox="1">
            <a:spLocks/>
          </p:cNvSpPr>
          <p:nvPr/>
        </p:nvSpPr>
        <p:spPr>
          <a:xfrm>
            <a:off x="2252066" y="230458"/>
            <a:ext cx="463986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RESEARCH PROBLEM</a:t>
            </a:r>
          </a:p>
        </p:txBody>
      </p:sp>
      <p:sp>
        <p:nvSpPr>
          <p:cNvPr id="17" name="TextBox 16">
            <a:extLst>
              <a:ext uri="{FF2B5EF4-FFF2-40B4-BE49-F238E27FC236}">
                <a16:creationId xmlns:a16="http://schemas.microsoft.com/office/drawing/2014/main" id="{6DD88BD7-6707-FCB7-0E7C-890406ED1129}"/>
              </a:ext>
            </a:extLst>
          </p:cNvPr>
          <p:cNvSpPr txBox="1"/>
          <p:nvPr/>
        </p:nvSpPr>
        <p:spPr>
          <a:xfrm>
            <a:off x="1232786" y="1568597"/>
            <a:ext cx="6671144" cy="1711366"/>
          </a:xfrm>
          <a:prstGeom prst="rect">
            <a:avLst/>
          </a:prstGeom>
          <a:solidFill>
            <a:schemeClr val="bg2">
              <a:lumMod val="10000"/>
              <a:lumOff val="90000"/>
              <a:alpha val="25000"/>
            </a:schemeClr>
          </a:solidFill>
          <a:ln w="12700">
            <a:solidFill>
              <a:schemeClr val="accent5">
                <a:lumMod val="75000"/>
              </a:schemeClr>
            </a:solidFill>
          </a:ln>
        </p:spPr>
        <p:txBody>
          <a:bodyPr wrap="square">
            <a:spAutoFit/>
          </a:bodyPr>
          <a:lstStyle/>
          <a:p>
            <a:pPr marL="169863" indent="47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Existing mobile apps for object detection for BVIs provide limited information about the captured objects, such as an alert sound. It is much needed to know what the app detected and how far is it located to be more prepare before an accident happens.</a:t>
            </a:r>
          </a:p>
        </p:txBody>
      </p:sp>
      <p:pic>
        <p:nvPicPr>
          <p:cNvPr id="18" name="Picture 17">
            <a:extLst>
              <a:ext uri="{FF2B5EF4-FFF2-40B4-BE49-F238E27FC236}">
                <a16:creationId xmlns:a16="http://schemas.microsoft.com/office/drawing/2014/main" id="{784DD0FC-DD0D-8E3B-F69B-A1BC2498CB46}"/>
              </a:ext>
            </a:extLst>
          </p:cNvPr>
          <p:cNvPicPr>
            <a:picLocks noChangeAspect="1"/>
          </p:cNvPicPr>
          <p:nvPr/>
        </p:nvPicPr>
        <p:blipFill>
          <a:blip r:embed="rId3"/>
          <a:stretch>
            <a:fillRect/>
          </a:stretch>
        </p:blipFill>
        <p:spPr>
          <a:xfrm>
            <a:off x="0" y="4637488"/>
            <a:ext cx="2560542" cy="506012"/>
          </a:xfrm>
          <a:prstGeom prst="rect">
            <a:avLst/>
          </a:prstGeom>
        </p:spPr>
      </p:pic>
      <p:sp>
        <p:nvSpPr>
          <p:cNvPr id="19" name="TextBox 18">
            <a:extLst>
              <a:ext uri="{FF2B5EF4-FFF2-40B4-BE49-F238E27FC236}">
                <a16:creationId xmlns:a16="http://schemas.microsoft.com/office/drawing/2014/main" id="{4EE16738-5452-A6C2-D08C-9FC0DCCABCF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0" name="Rectangle 19">
            <a:extLst>
              <a:ext uri="{FF2B5EF4-FFF2-40B4-BE49-F238E27FC236}">
                <a16:creationId xmlns:a16="http://schemas.microsoft.com/office/drawing/2014/main" id="{5907302A-B824-AAE8-41C9-C13B6E995599}"/>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06457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 name="Google Shape;195;p27">
            <a:extLst>
              <a:ext uri="{FF2B5EF4-FFF2-40B4-BE49-F238E27FC236}">
                <a16:creationId xmlns:a16="http://schemas.microsoft.com/office/drawing/2014/main" id="{91C69348-1DC8-3070-B0F5-829B1F02A3AE}"/>
              </a:ext>
            </a:extLst>
          </p:cNvPr>
          <p:cNvSpPr txBox="1">
            <a:spLocks/>
          </p:cNvSpPr>
          <p:nvPr/>
        </p:nvSpPr>
        <p:spPr>
          <a:xfrm>
            <a:off x="2252065" y="230458"/>
            <a:ext cx="481037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PROPOSED SOLUTION</a:t>
            </a:r>
          </a:p>
        </p:txBody>
      </p:sp>
      <p:pic>
        <p:nvPicPr>
          <p:cNvPr id="4" name="Picture 3">
            <a:extLst>
              <a:ext uri="{FF2B5EF4-FFF2-40B4-BE49-F238E27FC236}">
                <a16:creationId xmlns:a16="http://schemas.microsoft.com/office/drawing/2014/main" id="{90B2C2C0-4102-EABE-64DF-98E6DE0E2404}"/>
              </a:ext>
            </a:extLst>
          </p:cNvPr>
          <p:cNvPicPr>
            <a:picLocks noChangeAspect="1"/>
          </p:cNvPicPr>
          <p:nvPr/>
        </p:nvPicPr>
        <p:blipFill>
          <a:blip r:embed="rId2"/>
          <a:stretch>
            <a:fillRect/>
          </a:stretch>
        </p:blipFill>
        <p:spPr>
          <a:xfrm>
            <a:off x="0" y="4637488"/>
            <a:ext cx="2560542" cy="506012"/>
          </a:xfrm>
          <a:prstGeom prst="rect">
            <a:avLst/>
          </a:prstGeom>
        </p:spPr>
      </p:pic>
      <p:sp>
        <p:nvSpPr>
          <p:cNvPr id="5" name="TextBox 4">
            <a:extLst>
              <a:ext uri="{FF2B5EF4-FFF2-40B4-BE49-F238E27FC236}">
                <a16:creationId xmlns:a16="http://schemas.microsoft.com/office/drawing/2014/main" id="{69652D91-CED6-914D-9972-3E42154DE3C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8" name="TextBox 7">
            <a:extLst>
              <a:ext uri="{FF2B5EF4-FFF2-40B4-BE49-F238E27FC236}">
                <a16:creationId xmlns:a16="http://schemas.microsoft.com/office/drawing/2014/main" id="{AB3940DC-81A3-E34A-2BCE-BA1657844EDB}"/>
              </a:ext>
            </a:extLst>
          </p:cNvPr>
          <p:cNvSpPr txBox="1"/>
          <p:nvPr/>
        </p:nvSpPr>
        <p:spPr>
          <a:xfrm>
            <a:off x="2470051" y="919153"/>
            <a:ext cx="4203898" cy="1711366"/>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object identifying when navigating through the journey to assist with obstacles as well as distances calculating to forecast collision detection.</a:t>
            </a:r>
          </a:p>
        </p:txBody>
      </p:sp>
      <p:sp>
        <p:nvSpPr>
          <p:cNvPr id="10" name="TextBox 9">
            <a:extLst>
              <a:ext uri="{FF2B5EF4-FFF2-40B4-BE49-F238E27FC236}">
                <a16:creationId xmlns:a16="http://schemas.microsoft.com/office/drawing/2014/main" id="{DA695D1D-51B8-4E98-8468-CD074D074DB3}"/>
              </a:ext>
            </a:extLst>
          </p:cNvPr>
          <p:cNvSpPr txBox="1"/>
          <p:nvPr/>
        </p:nvSpPr>
        <p:spPr>
          <a:xfrm>
            <a:off x="797758" y="2918386"/>
            <a:ext cx="1982532"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Detect and recognize in a vary range of objects</a:t>
            </a:r>
          </a:p>
        </p:txBody>
      </p:sp>
      <p:sp>
        <p:nvSpPr>
          <p:cNvPr id="2" name="TextBox 1">
            <a:extLst>
              <a:ext uri="{FF2B5EF4-FFF2-40B4-BE49-F238E27FC236}">
                <a16:creationId xmlns:a16="http://schemas.microsoft.com/office/drawing/2014/main" id="{78A1408B-D980-8741-336B-8D01EB6CBE62}"/>
              </a:ext>
            </a:extLst>
          </p:cNvPr>
          <p:cNvSpPr txBox="1"/>
          <p:nvPr/>
        </p:nvSpPr>
        <p:spPr>
          <a:xfrm>
            <a:off x="3178693" y="2918386"/>
            <a:ext cx="2380934" cy="923330"/>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Calculate distance between the user and obstacle</a:t>
            </a:r>
          </a:p>
        </p:txBody>
      </p:sp>
      <p:sp>
        <p:nvSpPr>
          <p:cNvPr id="6" name="Rectangle 5">
            <a:extLst>
              <a:ext uri="{FF2B5EF4-FFF2-40B4-BE49-F238E27FC236}">
                <a16:creationId xmlns:a16="http://schemas.microsoft.com/office/drawing/2014/main" id="{41B00E83-046F-B287-A53F-1258659FBC24}"/>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13" name="TextBox 12">
            <a:extLst>
              <a:ext uri="{FF2B5EF4-FFF2-40B4-BE49-F238E27FC236}">
                <a16:creationId xmlns:a16="http://schemas.microsoft.com/office/drawing/2014/main" id="{65ED3CE6-123B-0BEE-45AB-AD9AF34AB223}"/>
              </a:ext>
            </a:extLst>
          </p:cNvPr>
          <p:cNvSpPr txBox="1"/>
          <p:nvPr/>
        </p:nvSpPr>
        <p:spPr>
          <a:xfrm>
            <a:off x="5958030" y="2918386"/>
            <a:ext cx="1982532" cy="1200329"/>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ct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Work properly in different background conditions</a:t>
            </a:r>
          </a:p>
        </p:txBody>
      </p:sp>
    </p:spTree>
    <p:extLst>
      <p:ext uri="{BB962C8B-B14F-4D97-AF65-F5344CB8AC3E}">
        <p14:creationId xmlns:p14="http://schemas.microsoft.com/office/powerpoint/2010/main" val="356588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EC48F-4534-6625-1096-BAB8BCD18D42}"/>
              </a:ext>
            </a:extLst>
          </p:cNvPr>
          <p:cNvPicPr>
            <a:picLocks noChangeAspect="1"/>
          </p:cNvPicPr>
          <p:nvPr/>
        </p:nvPicPr>
        <p:blipFill>
          <a:blip r:embed="rId2"/>
          <a:stretch>
            <a:fillRect/>
          </a:stretch>
        </p:blipFill>
        <p:spPr>
          <a:xfrm>
            <a:off x="0" y="4637488"/>
            <a:ext cx="2560542" cy="506012"/>
          </a:xfrm>
          <a:prstGeom prst="rect">
            <a:avLst/>
          </a:prstGeom>
        </p:spPr>
      </p:pic>
      <p:sp>
        <p:nvSpPr>
          <p:cNvPr id="5" name="TextBox 4">
            <a:extLst>
              <a:ext uri="{FF2B5EF4-FFF2-40B4-BE49-F238E27FC236}">
                <a16:creationId xmlns:a16="http://schemas.microsoft.com/office/drawing/2014/main" id="{9992C55E-865C-94E5-2307-54162ED53329}"/>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6" name="TextBox 5">
            <a:extLst>
              <a:ext uri="{FF2B5EF4-FFF2-40B4-BE49-F238E27FC236}">
                <a16:creationId xmlns:a16="http://schemas.microsoft.com/office/drawing/2014/main" id="{AB208B7A-355C-5585-AAEF-7283D0699CFC}"/>
              </a:ext>
            </a:extLst>
          </p:cNvPr>
          <p:cNvSpPr txBox="1"/>
          <p:nvPr/>
        </p:nvSpPr>
        <p:spPr>
          <a:xfrm>
            <a:off x="865080" y="1297257"/>
            <a:ext cx="7753140" cy="584775"/>
          </a:xfrm>
          <a:prstGeom prst="rect">
            <a:avLst/>
          </a:prstGeom>
          <a:noFill/>
          <a:ln w="12700">
            <a:noFill/>
          </a:ln>
        </p:spPr>
        <p:txBody>
          <a:bodyPr wrap="square" rtlCol="0">
            <a:spAutoFit/>
          </a:body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real time map navigation with a voice assistant support and suggestions to navigations where the distance can be reduced.</a:t>
            </a:r>
          </a:p>
        </p:txBody>
      </p:sp>
      <p:sp>
        <p:nvSpPr>
          <p:cNvPr id="7" name="TextBox 6">
            <a:extLst>
              <a:ext uri="{FF2B5EF4-FFF2-40B4-BE49-F238E27FC236}">
                <a16:creationId xmlns:a16="http://schemas.microsoft.com/office/drawing/2014/main" id="{55BAD6E4-A920-AFBE-8F40-80CB37C6DA2B}"/>
              </a:ext>
            </a:extLst>
          </p:cNvPr>
          <p:cNvSpPr txBox="1"/>
          <p:nvPr/>
        </p:nvSpPr>
        <p:spPr>
          <a:xfrm>
            <a:off x="865080" y="1990610"/>
            <a:ext cx="7753140" cy="584775"/>
          </a:xfrm>
          <a:prstGeom prst="rect">
            <a:avLst/>
          </a:prstGeom>
          <a:noFill/>
          <a:ln w="12700">
            <a:noFill/>
          </a:ln>
        </p:spPr>
        <p:txBody>
          <a:bodyPr wrap="square" rtlCol="0">
            <a:spAutoFit/>
          </a:body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real time text capturing and reading to assist blind users to understand languages. While weather forecasting can support when navigating through destination.</a:t>
            </a:r>
          </a:p>
        </p:txBody>
      </p:sp>
      <p:sp>
        <p:nvSpPr>
          <p:cNvPr id="8" name="Google Shape;195;p27">
            <a:extLst>
              <a:ext uri="{FF2B5EF4-FFF2-40B4-BE49-F238E27FC236}">
                <a16:creationId xmlns:a16="http://schemas.microsoft.com/office/drawing/2014/main" id="{DA5D5C98-71C4-45C7-8E3D-0A8C6A7467EC}"/>
              </a:ext>
            </a:extLst>
          </p:cNvPr>
          <p:cNvSpPr txBox="1">
            <a:spLocks/>
          </p:cNvSpPr>
          <p:nvPr/>
        </p:nvSpPr>
        <p:spPr>
          <a:xfrm>
            <a:off x="347142" y="620750"/>
            <a:ext cx="235056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SUB OBJECTIVES</a:t>
            </a:r>
          </a:p>
        </p:txBody>
      </p:sp>
      <p:sp>
        <p:nvSpPr>
          <p:cNvPr id="9" name="TextBox 8">
            <a:extLst>
              <a:ext uri="{FF2B5EF4-FFF2-40B4-BE49-F238E27FC236}">
                <a16:creationId xmlns:a16="http://schemas.microsoft.com/office/drawing/2014/main" id="{D2385BB9-E958-F79F-F288-29F698335707}"/>
              </a:ext>
            </a:extLst>
          </p:cNvPr>
          <p:cNvSpPr txBox="1"/>
          <p:nvPr/>
        </p:nvSpPr>
        <p:spPr>
          <a:xfrm>
            <a:off x="865080" y="2693373"/>
            <a:ext cx="7753140" cy="584775"/>
          </a:xfrm>
          <a:prstGeom prst="rect">
            <a:avLst/>
          </a:prstGeom>
          <a:noFill/>
          <a:ln w="12700">
            <a:noFill/>
          </a:ln>
        </p:spPr>
        <p:txBody>
          <a:bodyPr wrap="square" rtlCol="0">
            <a:spAutoFit/>
          </a:body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object identifying when navigating through the journey to assist with obstacles, road signs as well as distances calculating to forecast collision detection.</a:t>
            </a:r>
          </a:p>
        </p:txBody>
      </p:sp>
      <p:sp>
        <p:nvSpPr>
          <p:cNvPr id="10" name="TextBox 9">
            <a:extLst>
              <a:ext uri="{FF2B5EF4-FFF2-40B4-BE49-F238E27FC236}">
                <a16:creationId xmlns:a16="http://schemas.microsoft.com/office/drawing/2014/main" id="{EF27EC38-F111-7073-7E4C-7A080B879145}"/>
              </a:ext>
            </a:extLst>
          </p:cNvPr>
          <p:cNvSpPr txBox="1"/>
          <p:nvPr/>
        </p:nvSpPr>
        <p:spPr>
          <a:xfrm>
            <a:off x="865080" y="3396136"/>
            <a:ext cx="7753140" cy="1077218"/>
          </a:xfrm>
          <a:prstGeom prst="rect">
            <a:avLst/>
          </a:prstGeom>
          <a:noFill/>
          <a:ln w="12700">
            <a:noFill/>
          </a:ln>
        </p:spPr>
        <p:txBody>
          <a:bodyPr wrap="square" rtlCol="0">
            <a:spAutoFit/>
          </a:bodyPr>
          <a:lstStyle/>
          <a:p>
            <a:pPr algn="just"/>
            <a:r>
              <a:rPr lang="en-US" sz="16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Implement utilities where a colorblind user can minimize the difficulties they face when trying to identify color related elements for day-to-day activities. Support colorblind types by testing and evaluating which type of colorblindness is present and supporting throughout.</a:t>
            </a:r>
          </a:p>
        </p:txBody>
      </p:sp>
      <p:sp>
        <p:nvSpPr>
          <p:cNvPr id="11" name="Google Shape;195;p27">
            <a:extLst>
              <a:ext uri="{FF2B5EF4-FFF2-40B4-BE49-F238E27FC236}">
                <a16:creationId xmlns:a16="http://schemas.microsoft.com/office/drawing/2014/main" id="{9EA3BAF2-0928-5A98-8E97-D336673D843B}"/>
              </a:ext>
            </a:extLst>
          </p:cNvPr>
          <p:cNvSpPr txBox="1">
            <a:spLocks/>
          </p:cNvSpPr>
          <p:nvPr/>
        </p:nvSpPr>
        <p:spPr>
          <a:xfrm>
            <a:off x="478692" y="1402999"/>
            <a:ext cx="300558" cy="360555"/>
          </a:xfrm>
          <a:prstGeom prst="rect">
            <a:avLst/>
          </a:prstGeom>
          <a:ln>
            <a:solidFill>
              <a:schemeClr val="accent5">
                <a:lumMod val="75000"/>
              </a:schemeClr>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1</a:t>
            </a:r>
          </a:p>
        </p:txBody>
      </p:sp>
      <p:sp>
        <p:nvSpPr>
          <p:cNvPr id="12" name="Google Shape;195;p27">
            <a:extLst>
              <a:ext uri="{FF2B5EF4-FFF2-40B4-BE49-F238E27FC236}">
                <a16:creationId xmlns:a16="http://schemas.microsoft.com/office/drawing/2014/main" id="{67B815B4-0FD3-732E-1963-9397C63BC265}"/>
              </a:ext>
            </a:extLst>
          </p:cNvPr>
          <p:cNvSpPr txBox="1">
            <a:spLocks/>
          </p:cNvSpPr>
          <p:nvPr/>
        </p:nvSpPr>
        <p:spPr>
          <a:xfrm>
            <a:off x="478692" y="2085236"/>
            <a:ext cx="300558" cy="360555"/>
          </a:xfrm>
          <a:prstGeom prst="rect">
            <a:avLst/>
          </a:prstGeom>
          <a:ln>
            <a:solidFill>
              <a:schemeClr val="accent5">
                <a:lumMod val="75000"/>
              </a:schemeClr>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a:t>
            </a:r>
          </a:p>
        </p:txBody>
      </p:sp>
      <p:sp>
        <p:nvSpPr>
          <p:cNvPr id="13" name="Google Shape;195;p27">
            <a:extLst>
              <a:ext uri="{FF2B5EF4-FFF2-40B4-BE49-F238E27FC236}">
                <a16:creationId xmlns:a16="http://schemas.microsoft.com/office/drawing/2014/main" id="{1410D863-16FD-5FCB-A5C3-19BFF46CBA91}"/>
              </a:ext>
            </a:extLst>
          </p:cNvPr>
          <p:cNvSpPr txBox="1">
            <a:spLocks/>
          </p:cNvSpPr>
          <p:nvPr/>
        </p:nvSpPr>
        <p:spPr>
          <a:xfrm>
            <a:off x="474939" y="2787095"/>
            <a:ext cx="300558" cy="360555"/>
          </a:xfrm>
          <a:prstGeom prst="rect">
            <a:avLst/>
          </a:prstGeom>
          <a:ln>
            <a:solidFill>
              <a:schemeClr val="accent5">
                <a:lumMod val="75000"/>
              </a:schemeClr>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3</a:t>
            </a:r>
          </a:p>
        </p:txBody>
      </p:sp>
      <p:sp>
        <p:nvSpPr>
          <p:cNvPr id="14" name="Google Shape;195;p27">
            <a:extLst>
              <a:ext uri="{FF2B5EF4-FFF2-40B4-BE49-F238E27FC236}">
                <a16:creationId xmlns:a16="http://schemas.microsoft.com/office/drawing/2014/main" id="{246CE6C0-20A5-6AA2-224B-4C983E4FBB17}"/>
              </a:ext>
            </a:extLst>
          </p:cNvPr>
          <p:cNvSpPr txBox="1">
            <a:spLocks/>
          </p:cNvSpPr>
          <p:nvPr/>
        </p:nvSpPr>
        <p:spPr>
          <a:xfrm>
            <a:off x="474939" y="3532053"/>
            <a:ext cx="300558" cy="360555"/>
          </a:xfrm>
          <a:prstGeom prst="rect">
            <a:avLst/>
          </a:prstGeom>
          <a:ln>
            <a:solidFill>
              <a:schemeClr val="accent5">
                <a:lumMod val="75000"/>
              </a:schemeClr>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4</a:t>
            </a:r>
          </a:p>
        </p:txBody>
      </p:sp>
      <p:sp>
        <p:nvSpPr>
          <p:cNvPr id="2" name="Google Shape;195;p27">
            <a:extLst>
              <a:ext uri="{FF2B5EF4-FFF2-40B4-BE49-F238E27FC236}">
                <a16:creationId xmlns:a16="http://schemas.microsoft.com/office/drawing/2014/main" id="{F5C029AB-5361-D5B5-DE51-40D4EDFC347D}"/>
              </a:ext>
            </a:extLst>
          </p:cNvPr>
          <p:cNvSpPr txBox="1">
            <a:spLocks/>
          </p:cNvSpPr>
          <p:nvPr/>
        </p:nvSpPr>
        <p:spPr>
          <a:xfrm>
            <a:off x="3333335" y="242118"/>
            <a:ext cx="267822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OBJECTIVES</a:t>
            </a:r>
          </a:p>
        </p:txBody>
      </p:sp>
    </p:spTree>
    <p:extLst>
      <p:ext uri="{BB962C8B-B14F-4D97-AF65-F5344CB8AC3E}">
        <p14:creationId xmlns:p14="http://schemas.microsoft.com/office/powerpoint/2010/main" val="126169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8" name="Google Shape;195;p27">
            <a:extLst>
              <a:ext uri="{FF2B5EF4-FFF2-40B4-BE49-F238E27FC236}">
                <a16:creationId xmlns:a16="http://schemas.microsoft.com/office/drawing/2014/main" id="{D521D10E-ABB4-A53A-B13C-D7FFC066FB95}"/>
              </a:ext>
            </a:extLst>
          </p:cNvPr>
          <p:cNvSpPr txBox="1">
            <a:spLocks/>
          </p:cNvSpPr>
          <p:nvPr/>
        </p:nvSpPr>
        <p:spPr>
          <a:xfrm>
            <a:off x="694852" y="215591"/>
            <a:ext cx="775429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COMPONENT OVERVIEW DIAGRAM</a:t>
            </a:r>
          </a:p>
        </p:txBody>
      </p:sp>
      <p:pic>
        <p:nvPicPr>
          <p:cNvPr id="9" name="Picture 8">
            <a:extLst>
              <a:ext uri="{FF2B5EF4-FFF2-40B4-BE49-F238E27FC236}">
                <a16:creationId xmlns:a16="http://schemas.microsoft.com/office/drawing/2014/main" id="{8027E331-6932-6365-857F-E983B119D446}"/>
              </a:ext>
            </a:extLst>
          </p:cNvPr>
          <p:cNvPicPr>
            <a:picLocks noChangeAspect="1"/>
          </p:cNvPicPr>
          <p:nvPr/>
        </p:nvPicPr>
        <p:blipFill>
          <a:blip r:embed="rId3"/>
          <a:stretch>
            <a:fillRect/>
          </a:stretch>
        </p:blipFill>
        <p:spPr>
          <a:xfrm>
            <a:off x="0" y="4637488"/>
            <a:ext cx="2560542" cy="506012"/>
          </a:xfrm>
          <a:prstGeom prst="rect">
            <a:avLst/>
          </a:prstGeom>
        </p:spPr>
      </p:pic>
      <p:sp>
        <p:nvSpPr>
          <p:cNvPr id="10" name="TextBox 9">
            <a:extLst>
              <a:ext uri="{FF2B5EF4-FFF2-40B4-BE49-F238E27FC236}">
                <a16:creationId xmlns:a16="http://schemas.microsoft.com/office/drawing/2014/main" id="{201306ED-C628-89D5-083A-64C11AF3568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 name="Rectangle 1">
            <a:extLst>
              <a:ext uri="{FF2B5EF4-FFF2-40B4-BE49-F238E27FC236}">
                <a16:creationId xmlns:a16="http://schemas.microsoft.com/office/drawing/2014/main" id="{DB357304-221C-5D2D-78D1-F148DF24B595}"/>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3" name="Picture 2">
            <a:extLst>
              <a:ext uri="{FF2B5EF4-FFF2-40B4-BE49-F238E27FC236}">
                <a16:creationId xmlns:a16="http://schemas.microsoft.com/office/drawing/2014/main" id="{EA22B1E1-1384-5B77-BCD0-DE039E673A04}"/>
              </a:ext>
            </a:extLst>
          </p:cNvPr>
          <p:cNvPicPr>
            <a:picLocks noChangeAspect="1"/>
          </p:cNvPicPr>
          <p:nvPr/>
        </p:nvPicPr>
        <p:blipFill>
          <a:blip r:embed="rId4"/>
          <a:stretch>
            <a:fillRect/>
          </a:stretch>
        </p:blipFill>
        <p:spPr>
          <a:xfrm>
            <a:off x="920179" y="892545"/>
            <a:ext cx="7303641" cy="3596952"/>
          </a:xfrm>
          <a:prstGeom prst="rect">
            <a:avLst/>
          </a:prstGeom>
        </p:spPr>
      </p:pic>
    </p:spTree>
    <p:extLst>
      <p:ext uri="{BB962C8B-B14F-4D97-AF65-F5344CB8AC3E}">
        <p14:creationId xmlns:p14="http://schemas.microsoft.com/office/powerpoint/2010/main" val="112015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16" name="Picture 15">
            <a:extLst>
              <a:ext uri="{FF2B5EF4-FFF2-40B4-BE49-F238E27FC236}">
                <a16:creationId xmlns:a16="http://schemas.microsoft.com/office/drawing/2014/main" id="{E1E09310-ECC3-9EDF-CCC4-4919EB63EA03}"/>
              </a:ext>
            </a:extLst>
          </p:cNvPr>
          <p:cNvPicPr>
            <a:picLocks noChangeAspect="1"/>
          </p:cNvPicPr>
          <p:nvPr/>
        </p:nvPicPr>
        <p:blipFill>
          <a:blip r:embed="rId3"/>
          <a:stretch>
            <a:fillRect/>
          </a:stretch>
        </p:blipFill>
        <p:spPr>
          <a:xfrm>
            <a:off x="0" y="4637488"/>
            <a:ext cx="2560542" cy="506012"/>
          </a:xfrm>
          <a:prstGeom prst="rect">
            <a:avLst/>
          </a:prstGeom>
        </p:spPr>
      </p:pic>
      <p:sp>
        <p:nvSpPr>
          <p:cNvPr id="17" name="TextBox 16">
            <a:extLst>
              <a:ext uri="{FF2B5EF4-FFF2-40B4-BE49-F238E27FC236}">
                <a16:creationId xmlns:a16="http://schemas.microsoft.com/office/drawing/2014/main" id="{4DAD6FD4-1B12-51B8-79D6-CCB8F652E11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9" name="Google Shape;195;p27">
            <a:extLst>
              <a:ext uri="{FF2B5EF4-FFF2-40B4-BE49-F238E27FC236}">
                <a16:creationId xmlns:a16="http://schemas.microsoft.com/office/drawing/2014/main" id="{30872A4C-B1E6-82A1-7925-0CB7FBFD7A4A}"/>
              </a:ext>
            </a:extLst>
          </p:cNvPr>
          <p:cNvSpPr txBox="1">
            <a:spLocks/>
          </p:cNvSpPr>
          <p:nvPr/>
        </p:nvSpPr>
        <p:spPr>
          <a:xfrm>
            <a:off x="1593638" y="193289"/>
            <a:ext cx="581077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CURRENT PROGRESS 90%</a:t>
            </a:r>
          </a:p>
        </p:txBody>
      </p:sp>
      <p:sp>
        <p:nvSpPr>
          <p:cNvPr id="21" name="TextBox 20">
            <a:extLst>
              <a:ext uri="{FF2B5EF4-FFF2-40B4-BE49-F238E27FC236}">
                <a16:creationId xmlns:a16="http://schemas.microsoft.com/office/drawing/2014/main" id="{E1FCC694-A444-5F2C-C7C1-1E897EC4BEBC}"/>
              </a:ext>
            </a:extLst>
          </p:cNvPr>
          <p:cNvSpPr txBox="1"/>
          <p:nvPr/>
        </p:nvSpPr>
        <p:spPr>
          <a:xfrm>
            <a:off x="607207" y="947064"/>
            <a:ext cx="7929586" cy="2956002"/>
          </a:xfrm>
          <a:prstGeom prst="rect">
            <a:avLst/>
          </a:prstGeom>
          <a:noFill/>
        </p:spPr>
        <p:txBody>
          <a:bodyPr wrap="square">
            <a:spAutoFit/>
          </a:bodyPr>
          <a:lstStyle/>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a model to detect and identify objects with the accuracy value.</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a formula using focal length and actual length to calculate the distance to a person, frame by frame with real time capturing.</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model has trained to identify vary range of objects.</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Improved the formula to calculate the distance for other objects.</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Implemented the model to detect objects even in low light conditions.</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Connected the model with the voice assistant.</a:t>
            </a:r>
          </a:p>
        </p:txBody>
      </p:sp>
      <p:pic>
        <p:nvPicPr>
          <p:cNvPr id="22" name="Picture 21">
            <a:extLst>
              <a:ext uri="{FF2B5EF4-FFF2-40B4-BE49-F238E27FC236}">
                <a16:creationId xmlns:a16="http://schemas.microsoft.com/office/drawing/2014/main" id="{95679F88-4909-F417-BCFC-2455BB60EDEA}"/>
              </a:ext>
            </a:extLst>
          </p:cNvPr>
          <p:cNvPicPr>
            <a:picLocks noChangeAspect="1"/>
          </p:cNvPicPr>
          <p:nvPr/>
        </p:nvPicPr>
        <p:blipFill>
          <a:blip r:embed="rId4"/>
          <a:stretch>
            <a:fillRect/>
          </a:stretch>
        </p:blipFill>
        <p:spPr>
          <a:xfrm>
            <a:off x="7478915" y="-123835"/>
            <a:ext cx="1322947" cy="1310754"/>
          </a:xfrm>
          <a:prstGeom prst="rect">
            <a:avLst/>
          </a:prstGeom>
        </p:spPr>
      </p:pic>
      <p:sp>
        <p:nvSpPr>
          <p:cNvPr id="3" name="Rectangle 2">
            <a:extLst>
              <a:ext uri="{FF2B5EF4-FFF2-40B4-BE49-F238E27FC236}">
                <a16:creationId xmlns:a16="http://schemas.microsoft.com/office/drawing/2014/main" id="{FDD16213-6AF4-EE9B-A99B-F1CE5180BAA8}"/>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487243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28" name="Google Shape;195;p27">
            <a:extLst>
              <a:ext uri="{FF2B5EF4-FFF2-40B4-BE49-F238E27FC236}">
                <a16:creationId xmlns:a16="http://schemas.microsoft.com/office/drawing/2014/main" id="{89F18FDB-F601-F14C-0EBF-4475E3496461}"/>
              </a:ext>
            </a:extLst>
          </p:cNvPr>
          <p:cNvSpPr txBox="1">
            <a:spLocks/>
          </p:cNvSpPr>
          <p:nvPr/>
        </p:nvSpPr>
        <p:spPr>
          <a:xfrm>
            <a:off x="959003" y="193289"/>
            <a:ext cx="7225993"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NEXT EXPECTED PROGRESS 100%</a:t>
            </a:r>
          </a:p>
        </p:txBody>
      </p:sp>
      <p:pic>
        <p:nvPicPr>
          <p:cNvPr id="29" name="Picture 28">
            <a:extLst>
              <a:ext uri="{FF2B5EF4-FFF2-40B4-BE49-F238E27FC236}">
                <a16:creationId xmlns:a16="http://schemas.microsoft.com/office/drawing/2014/main" id="{4A68B953-0AF7-462E-D23C-7B335E3BFFD7}"/>
              </a:ext>
            </a:extLst>
          </p:cNvPr>
          <p:cNvPicPr>
            <a:picLocks noChangeAspect="1"/>
          </p:cNvPicPr>
          <p:nvPr/>
        </p:nvPicPr>
        <p:blipFill>
          <a:blip r:embed="rId3"/>
          <a:stretch>
            <a:fillRect/>
          </a:stretch>
        </p:blipFill>
        <p:spPr>
          <a:xfrm>
            <a:off x="0" y="4637488"/>
            <a:ext cx="2560542" cy="506012"/>
          </a:xfrm>
          <a:prstGeom prst="rect">
            <a:avLst/>
          </a:prstGeom>
        </p:spPr>
      </p:pic>
      <p:sp>
        <p:nvSpPr>
          <p:cNvPr id="30" name="TextBox 29">
            <a:extLst>
              <a:ext uri="{FF2B5EF4-FFF2-40B4-BE49-F238E27FC236}">
                <a16:creationId xmlns:a16="http://schemas.microsoft.com/office/drawing/2014/main" id="{2DFC1164-A7A2-973F-1213-3425A8960D1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 name="Rectangle 1">
            <a:extLst>
              <a:ext uri="{FF2B5EF4-FFF2-40B4-BE49-F238E27FC236}">
                <a16:creationId xmlns:a16="http://schemas.microsoft.com/office/drawing/2014/main" id="{ED5533DD-2439-4437-5DA5-3436CEFB7069}"/>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4" name="TextBox 3">
            <a:extLst>
              <a:ext uri="{FF2B5EF4-FFF2-40B4-BE49-F238E27FC236}">
                <a16:creationId xmlns:a16="http://schemas.microsoft.com/office/drawing/2014/main" id="{637CC49F-00EF-8761-EC96-528640664A58}"/>
              </a:ext>
            </a:extLst>
          </p:cNvPr>
          <p:cNvSpPr txBox="1"/>
          <p:nvPr/>
        </p:nvSpPr>
        <p:spPr>
          <a:xfrm>
            <a:off x="1125565" y="1277741"/>
            <a:ext cx="6840564" cy="1294009"/>
          </a:xfrm>
          <a:prstGeom prst="rect">
            <a:avLst/>
          </a:prstGeom>
          <a:noFill/>
        </p:spPr>
        <p:txBody>
          <a:bodyPr wrap="square">
            <a:spAutoFit/>
          </a:bodyPr>
          <a:lstStyle/>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Improve the formula that can calculate the distance for more objects.</a:t>
            </a:r>
          </a:p>
          <a:p>
            <a:pPr marL="287338" indent="-287338"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Testing the function with the users.</a:t>
            </a:r>
          </a:p>
        </p:txBody>
      </p:sp>
    </p:spTree>
    <p:extLst>
      <p:ext uri="{BB962C8B-B14F-4D97-AF65-F5344CB8AC3E}">
        <p14:creationId xmlns:p14="http://schemas.microsoft.com/office/powerpoint/2010/main" val="160522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6" name="Google Shape;195;p27">
            <a:extLst>
              <a:ext uri="{FF2B5EF4-FFF2-40B4-BE49-F238E27FC236}">
                <a16:creationId xmlns:a16="http://schemas.microsoft.com/office/drawing/2014/main" id="{E7606BAA-0E86-ED1C-0C21-862F9CCA50C0}"/>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7" name="Picture 6">
            <a:extLst>
              <a:ext uri="{FF2B5EF4-FFF2-40B4-BE49-F238E27FC236}">
                <a16:creationId xmlns:a16="http://schemas.microsoft.com/office/drawing/2014/main" id="{8A86AB6B-2324-E0FD-0ABE-D7938B60E1AA}"/>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D62F27FA-F92B-6F9D-2978-5A8BB3F38E2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1" name="TextBox 10">
            <a:extLst>
              <a:ext uri="{FF2B5EF4-FFF2-40B4-BE49-F238E27FC236}">
                <a16:creationId xmlns:a16="http://schemas.microsoft.com/office/drawing/2014/main" id="{2C75A027-C8C5-678F-E08B-B478A27A6B40}"/>
              </a:ext>
            </a:extLst>
          </p:cNvPr>
          <p:cNvSpPr txBox="1"/>
          <p:nvPr/>
        </p:nvSpPr>
        <p:spPr>
          <a:xfrm>
            <a:off x="511444" y="794386"/>
            <a:ext cx="8046515" cy="3788858"/>
          </a:xfrm>
          <a:prstGeom prst="rect">
            <a:avLst/>
          </a:prstGeom>
          <a:noFill/>
        </p:spPr>
        <p:txBody>
          <a:bodyPr wrap="square">
            <a:spAutoFit/>
          </a:bodyPr>
          <a:lstStyle/>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Normally distance to an object can’t be calculated by trigonometry only using the camera lens. It needed external sensors or IoT devices.</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So instead of the proposed trigonometric formula, had to use ‘Focal Length’ formula to calculate the distance considering the camera lens, and reflection of the object.</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Calculation of the distance frame-by-frame can be endless loop to the voice assistant and also to the user.</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So, the voice assistant should only work after the user requesting for distance to objects.</a:t>
            </a:r>
          </a:p>
        </p:txBody>
      </p:sp>
      <p:sp>
        <p:nvSpPr>
          <p:cNvPr id="2" name="Rectangle 1">
            <a:extLst>
              <a:ext uri="{FF2B5EF4-FFF2-40B4-BE49-F238E27FC236}">
                <a16:creationId xmlns:a16="http://schemas.microsoft.com/office/drawing/2014/main" id="{6031CD63-2D81-EFC6-B5B2-A8C4567F33E7}"/>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45487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5;p27">
            <a:extLst>
              <a:ext uri="{FF2B5EF4-FFF2-40B4-BE49-F238E27FC236}">
                <a16:creationId xmlns:a16="http://schemas.microsoft.com/office/drawing/2014/main" id="{E0F5BF66-9EAC-A153-A89F-E477ADF8B0F8}"/>
              </a:ext>
            </a:extLst>
          </p:cNvPr>
          <p:cNvSpPr txBox="1">
            <a:spLocks/>
          </p:cNvSpPr>
          <p:nvPr/>
        </p:nvSpPr>
        <p:spPr>
          <a:xfrm>
            <a:off x="2620535" y="215591"/>
            <a:ext cx="390292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RISK MITIGATION</a:t>
            </a:r>
          </a:p>
        </p:txBody>
      </p:sp>
      <p:pic>
        <p:nvPicPr>
          <p:cNvPr id="9" name="Picture 8">
            <a:extLst>
              <a:ext uri="{FF2B5EF4-FFF2-40B4-BE49-F238E27FC236}">
                <a16:creationId xmlns:a16="http://schemas.microsoft.com/office/drawing/2014/main" id="{B9427DE2-8521-AE28-0F3F-07E3D056014B}"/>
              </a:ext>
            </a:extLst>
          </p:cNvPr>
          <p:cNvPicPr>
            <a:picLocks noChangeAspect="1"/>
          </p:cNvPicPr>
          <p:nvPr/>
        </p:nvPicPr>
        <p:blipFill>
          <a:blip r:embed="rId2"/>
          <a:stretch>
            <a:fillRect/>
          </a:stretch>
        </p:blipFill>
        <p:spPr>
          <a:xfrm>
            <a:off x="0" y="4637488"/>
            <a:ext cx="2560542" cy="506012"/>
          </a:xfrm>
          <a:prstGeom prst="rect">
            <a:avLst/>
          </a:prstGeom>
        </p:spPr>
      </p:pic>
      <p:sp>
        <p:nvSpPr>
          <p:cNvPr id="10" name="TextBox 9">
            <a:extLst>
              <a:ext uri="{FF2B5EF4-FFF2-40B4-BE49-F238E27FC236}">
                <a16:creationId xmlns:a16="http://schemas.microsoft.com/office/drawing/2014/main" id="{9201F59D-7017-5967-7765-B0E9A6ED56B3}"/>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1" name="TextBox 10">
            <a:extLst>
              <a:ext uri="{FF2B5EF4-FFF2-40B4-BE49-F238E27FC236}">
                <a16:creationId xmlns:a16="http://schemas.microsoft.com/office/drawing/2014/main" id="{21F7C761-EF7C-A982-F54D-7A1995DDF4D0}"/>
              </a:ext>
            </a:extLst>
          </p:cNvPr>
          <p:cNvSpPr txBox="1"/>
          <p:nvPr/>
        </p:nvSpPr>
        <p:spPr>
          <a:xfrm>
            <a:off x="610211" y="1024779"/>
            <a:ext cx="7923577" cy="2542363"/>
          </a:xfrm>
          <a:prstGeom prst="rect">
            <a:avLst/>
          </a:prstGeom>
          <a:noFill/>
        </p:spPr>
        <p:txBody>
          <a:bodyPr wrap="square">
            <a:spAutoFit/>
          </a:bodyPr>
          <a:lstStyle/>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When informing the user of the detected object, it works as an endless loop that distracts the listener.</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To avoid it, the second option was to change the model to notify the detected object only once.</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But the problem is that if the camera detected two objects that belong to the same class, it didn’t inform the user of the second one.</a:t>
            </a:r>
          </a:p>
        </p:txBody>
      </p:sp>
      <p:sp>
        <p:nvSpPr>
          <p:cNvPr id="12" name="Rectangle 11">
            <a:extLst>
              <a:ext uri="{FF2B5EF4-FFF2-40B4-BE49-F238E27FC236}">
                <a16:creationId xmlns:a16="http://schemas.microsoft.com/office/drawing/2014/main" id="{BBFCCA10-6292-6D59-7B09-9AA62D374326}"/>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Tree>
    <p:extLst>
      <p:ext uri="{BB962C8B-B14F-4D97-AF65-F5344CB8AC3E}">
        <p14:creationId xmlns:p14="http://schemas.microsoft.com/office/powerpoint/2010/main" val="240099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5;p27">
            <a:extLst>
              <a:ext uri="{FF2B5EF4-FFF2-40B4-BE49-F238E27FC236}">
                <a16:creationId xmlns:a16="http://schemas.microsoft.com/office/drawing/2014/main" id="{219D0C6C-67D8-FB4A-2AF4-E3068FFA76C3}"/>
              </a:ext>
            </a:extLst>
          </p:cNvPr>
          <p:cNvSpPr txBox="1">
            <a:spLocks/>
          </p:cNvSpPr>
          <p:nvPr/>
        </p:nvSpPr>
        <p:spPr>
          <a:xfrm>
            <a:off x="1713884" y="200091"/>
            <a:ext cx="6345234"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TOOLS AND TECHNOLOGIES</a:t>
            </a:r>
          </a:p>
        </p:txBody>
      </p:sp>
      <p:pic>
        <p:nvPicPr>
          <p:cNvPr id="20" name="Picture 19">
            <a:extLst>
              <a:ext uri="{FF2B5EF4-FFF2-40B4-BE49-F238E27FC236}">
                <a16:creationId xmlns:a16="http://schemas.microsoft.com/office/drawing/2014/main" id="{69B864DA-B46C-FA60-AE97-33382B488F1A}"/>
              </a:ext>
            </a:extLst>
          </p:cNvPr>
          <p:cNvPicPr>
            <a:picLocks noChangeAspect="1"/>
          </p:cNvPicPr>
          <p:nvPr/>
        </p:nvPicPr>
        <p:blipFill>
          <a:blip r:embed="rId2"/>
          <a:stretch>
            <a:fillRect/>
          </a:stretch>
        </p:blipFill>
        <p:spPr>
          <a:xfrm>
            <a:off x="0" y="4637488"/>
            <a:ext cx="2560542" cy="506012"/>
          </a:xfrm>
          <a:prstGeom prst="rect">
            <a:avLst/>
          </a:prstGeom>
        </p:spPr>
      </p:pic>
      <p:sp>
        <p:nvSpPr>
          <p:cNvPr id="21" name="TextBox 20">
            <a:extLst>
              <a:ext uri="{FF2B5EF4-FFF2-40B4-BE49-F238E27FC236}">
                <a16:creationId xmlns:a16="http://schemas.microsoft.com/office/drawing/2014/main" id="{4CBC8751-FB89-A2D1-4C9B-9D8AEF5AE97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5" name="TextBox 24">
            <a:extLst>
              <a:ext uri="{FF2B5EF4-FFF2-40B4-BE49-F238E27FC236}">
                <a16:creationId xmlns:a16="http://schemas.microsoft.com/office/drawing/2014/main" id="{1E801805-4788-6E88-338E-56C89EFECA96}"/>
              </a:ext>
            </a:extLst>
          </p:cNvPr>
          <p:cNvSpPr txBox="1"/>
          <p:nvPr/>
        </p:nvSpPr>
        <p:spPr>
          <a:xfrm>
            <a:off x="498626" y="753612"/>
            <a:ext cx="3220376" cy="3788858"/>
          </a:xfrm>
          <a:prstGeom prst="rect">
            <a:avLst/>
          </a:prstGeom>
          <a:noFill/>
        </p:spPr>
        <p:txBody>
          <a:bodyPr wrap="square">
            <a:spAutoFit/>
          </a:bodyPr>
          <a:lstStyle/>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YOLO4 / YOLO5</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TensorFlow </a:t>
            </a:r>
            <a:r>
              <a:rPr lang="en-US" sz="1800" b="1" dirty="0" err="1">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tflite</a:t>
            </a:r>
            <a:endPar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endParaRP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Transfer Learning</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Multi class object detection</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OpenCV</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Google Cloud Platform</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PyCharm</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Android Studio</a:t>
            </a:r>
          </a:p>
          <a:p>
            <a:pPr marL="169863" indent="-169863">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Java / Kotlin</a:t>
            </a:r>
          </a:p>
        </p:txBody>
      </p:sp>
      <p:pic>
        <p:nvPicPr>
          <p:cNvPr id="5" name="Picture 4">
            <a:extLst>
              <a:ext uri="{FF2B5EF4-FFF2-40B4-BE49-F238E27FC236}">
                <a16:creationId xmlns:a16="http://schemas.microsoft.com/office/drawing/2014/main" id="{705387FC-B88F-08B1-A90E-D3A1C6ED6F6F}"/>
              </a:ext>
            </a:extLst>
          </p:cNvPr>
          <p:cNvPicPr>
            <a:picLocks noChangeAspect="1"/>
          </p:cNvPicPr>
          <p:nvPr/>
        </p:nvPicPr>
        <p:blipFill>
          <a:blip r:embed="rId3"/>
          <a:stretch>
            <a:fillRect/>
          </a:stretch>
        </p:blipFill>
        <p:spPr>
          <a:xfrm>
            <a:off x="7106264" y="2692223"/>
            <a:ext cx="1188035" cy="1275632"/>
          </a:xfrm>
          <a:prstGeom prst="rect">
            <a:avLst/>
          </a:prstGeom>
        </p:spPr>
      </p:pic>
      <p:pic>
        <p:nvPicPr>
          <p:cNvPr id="6" name="Picture 5">
            <a:extLst>
              <a:ext uri="{FF2B5EF4-FFF2-40B4-BE49-F238E27FC236}">
                <a16:creationId xmlns:a16="http://schemas.microsoft.com/office/drawing/2014/main" id="{7303694D-BB19-90C9-F623-FBE8C2EEB8A9}"/>
              </a:ext>
            </a:extLst>
          </p:cNvPr>
          <p:cNvPicPr>
            <a:picLocks noChangeAspect="1"/>
          </p:cNvPicPr>
          <p:nvPr/>
        </p:nvPicPr>
        <p:blipFill rotWithShape="1">
          <a:blip r:embed="rId4"/>
          <a:srcRect l="29510" t="15518" r="29058" b="15782"/>
          <a:stretch/>
        </p:blipFill>
        <p:spPr>
          <a:xfrm>
            <a:off x="7106264" y="1037089"/>
            <a:ext cx="1058243" cy="1494643"/>
          </a:xfrm>
          <a:prstGeom prst="rect">
            <a:avLst/>
          </a:prstGeom>
        </p:spPr>
      </p:pic>
      <p:sp>
        <p:nvSpPr>
          <p:cNvPr id="7" name="Rectangle 6">
            <a:extLst>
              <a:ext uri="{FF2B5EF4-FFF2-40B4-BE49-F238E27FC236}">
                <a16:creationId xmlns:a16="http://schemas.microsoft.com/office/drawing/2014/main" id="{AB818805-97B9-CEF2-FBF1-16236DDD9680}"/>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8" name="Picture 7">
            <a:extLst>
              <a:ext uri="{FF2B5EF4-FFF2-40B4-BE49-F238E27FC236}">
                <a16:creationId xmlns:a16="http://schemas.microsoft.com/office/drawing/2014/main" id="{DF497DB3-5217-6FBE-9751-6D63475AFE38}"/>
              </a:ext>
            </a:extLst>
          </p:cNvPr>
          <p:cNvPicPr>
            <a:picLocks noChangeAspect="1"/>
          </p:cNvPicPr>
          <p:nvPr/>
        </p:nvPicPr>
        <p:blipFill>
          <a:blip r:embed="rId5"/>
          <a:stretch>
            <a:fillRect/>
          </a:stretch>
        </p:blipFill>
        <p:spPr>
          <a:xfrm>
            <a:off x="4457781" y="2754646"/>
            <a:ext cx="1219306" cy="1213209"/>
          </a:xfrm>
          <a:prstGeom prst="rect">
            <a:avLst/>
          </a:prstGeom>
        </p:spPr>
      </p:pic>
      <p:pic>
        <p:nvPicPr>
          <p:cNvPr id="10" name="Picture 9">
            <a:extLst>
              <a:ext uri="{FF2B5EF4-FFF2-40B4-BE49-F238E27FC236}">
                <a16:creationId xmlns:a16="http://schemas.microsoft.com/office/drawing/2014/main" id="{5CFF5C46-0EC3-5F60-ECF8-C4098BFA9CF2}"/>
              </a:ext>
            </a:extLst>
          </p:cNvPr>
          <p:cNvPicPr>
            <a:picLocks noChangeAspect="1"/>
          </p:cNvPicPr>
          <p:nvPr/>
        </p:nvPicPr>
        <p:blipFill>
          <a:blip r:embed="rId6"/>
          <a:stretch>
            <a:fillRect/>
          </a:stretch>
        </p:blipFill>
        <p:spPr>
          <a:xfrm>
            <a:off x="5913900" y="2963923"/>
            <a:ext cx="1003932" cy="1003932"/>
          </a:xfrm>
          <a:prstGeom prst="rect">
            <a:avLst/>
          </a:prstGeom>
        </p:spPr>
      </p:pic>
      <p:pic>
        <p:nvPicPr>
          <p:cNvPr id="12" name="Picture 11">
            <a:extLst>
              <a:ext uri="{FF2B5EF4-FFF2-40B4-BE49-F238E27FC236}">
                <a16:creationId xmlns:a16="http://schemas.microsoft.com/office/drawing/2014/main" id="{631EF873-6B14-278C-507C-6CB84318054F}"/>
              </a:ext>
            </a:extLst>
          </p:cNvPr>
          <p:cNvPicPr>
            <a:picLocks noChangeAspect="1"/>
          </p:cNvPicPr>
          <p:nvPr/>
        </p:nvPicPr>
        <p:blipFill rotWithShape="1">
          <a:blip r:embed="rId7"/>
          <a:srcRect l="2183" t="37785" r="61542" b="13925"/>
          <a:stretch/>
        </p:blipFill>
        <p:spPr>
          <a:xfrm>
            <a:off x="5807776" y="1049885"/>
            <a:ext cx="1167797" cy="662940"/>
          </a:xfrm>
          <a:prstGeom prst="rect">
            <a:avLst/>
          </a:prstGeom>
        </p:spPr>
      </p:pic>
      <p:pic>
        <p:nvPicPr>
          <p:cNvPr id="13" name="Picture 12">
            <a:extLst>
              <a:ext uri="{FF2B5EF4-FFF2-40B4-BE49-F238E27FC236}">
                <a16:creationId xmlns:a16="http://schemas.microsoft.com/office/drawing/2014/main" id="{3E7BBFF3-6CF3-D273-5A85-8DE1E456E781}"/>
              </a:ext>
            </a:extLst>
          </p:cNvPr>
          <p:cNvPicPr>
            <a:picLocks noChangeAspect="1"/>
          </p:cNvPicPr>
          <p:nvPr/>
        </p:nvPicPr>
        <p:blipFill>
          <a:blip r:embed="rId8"/>
          <a:stretch>
            <a:fillRect/>
          </a:stretch>
        </p:blipFill>
        <p:spPr>
          <a:xfrm>
            <a:off x="5897432" y="1856431"/>
            <a:ext cx="988487" cy="1003932"/>
          </a:xfrm>
          <a:prstGeom prst="rect">
            <a:avLst/>
          </a:prstGeom>
        </p:spPr>
      </p:pic>
      <p:pic>
        <p:nvPicPr>
          <p:cNvPr id="14" name="Picture 13">
            <a:extLst>
              <a:ext uri="{FF2B5EF4-FFF2-40B4-BE49-F238E27FC236}">
                <a16:creationId xmlns:a16="http://schemas.microsoft.com/office/drawing/2014/main" id="{8E80F540-BC3E-80B4-6DAD-3CBDFD4B09CF}"/>
              </a:ext>
            </a:extLst>
          </p:cNvPr>
          <p:cNvPicPr>
            <a:picLocks noChangeAspect="1"/>
          </p:cNvPicPr>
          <p:nvPr/>
        </p:nvPicPr>
        <p:blipFill>
          <a:blip r:embed="rId9"/>
          <a:stretch>
            <a:fillRect/>
          </a:stretch>
        </p:blipFill>
        <p:spPr>
          <a:xfrm>
            <a:off x="4421177" y="1218321"/>
            <a:ext cx="1304657" cy="1353429"/>
          </a:xfrm>
          <a:prstGeom prst="rect">
            <a:avLst/>
          </a:prstGeom>
        </p:spPr>
      </p:pic>
    </p:spTree>
    <p:extLst>
      <p:ext uri="{BB962C8B-B14F-4D97-AF65-F5344CB8AC3E}">
        <p14:creationId xmlns:p14="http://schemas.microsoft.com/office/powerpoint/2010/main" val="107024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4" name="Google Shape;195;p27">
            <a:extLst>
              <a:ext uri="{FF2B5EF4-FFF2-40B4-BE49-F238E27FC236}">
                <a16:creationId xmlns:a16="http://schemas.microsoft.com/office/drawing/2014/main" id="{CD7071AF-9F02-5E17-61CA-0D83A9F6C8EF}"/>
              </a:ext>
            </a:extLst>
          </p:cNvPr>
          <p:cNvSpPr txBox="1">
            <a:spLocks/>
          </p:cNvSpPr>
          <p:nvPr/>
        </p:nvSpPr>
        <p:spPr>
          <a:xfrm>
            <a:off x="2604376" y="200091"/>
            <a:ext cx="393524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36F499DE-44FB-D052-4600-76628049F75C}"/>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E3A833D6-01E0-252B-A557-7C0065E979D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DE9B9399-32D5-078F-0550-5707B985BF6E}"/>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2" name="Picture 1">
            <a:extLst>
              <a:ext uri="{FF2B5EF4-FFF2-40B4-BE49-F238E27FC236}">
                <a16:creationId xmlns:a16="http://schemas.microsoft.com/office/drawing/2014/main" id="{836CA1DE-6C85-F12A-D004-67C17D6484F7}"/>
              </a:ext>
            </a:extLst>
          </p:cNvPr>
          <p:cNvPicPr>
            <a:picLocks noChangeAspect="1"/>
          </p:cNvPicPr>
          <p:nvPr/>
        </p:nvPicPr>
        <p:blipFill>
          <a:blip r:embed="rId4"/>
          <a:stretch>
            <a:fillRect/>
          </a:stretch>
        </p:blipFill>
        <p:spPr>
          <a:xfrm>
            <a:off x="368163" y="876597"/>
            <a:ext cx="1824216" cy="3565875"/>
          </a:xfrm>
          <a:prstGeom prst="rect">
            <a:avLst/>
          </a:prstGeom>
        </p:spPr>
      </p:pic>
      <p:pic>
        <p:nvPicPr>
          <p:cNvPr id="3" name="Picture 2">
            <a:extLst>
              <a:ext uri="{FF2B5EF4-FFF2-40B4-BE49-F238E27FC236}">
                <a16:creationId xmlns:a16="http://schemas.microsoft.com/office/drawing/2014/main" id="{151AE042-477F-AABB-7E89-0EF13E3930D6}"/>
              </a:ext>
            </a:extLst>
          </p:cNvPr>
          <p:cNvPicPr>
            <a:picLocks noChangeAspect="1"/>
          </p:cNvPicPr>
          <p:nvPr/>
        </p:nvPicPr>
        <p:blipFill>
          <a:blip r:embed="rId5"/>
          <a:stretch>
            <a:fillRect/>
          </a:stretch>
        </p:blipFill>
        <p:spPr>
          <a:xfrm>
            <a:off x="2443690" y="876597"/>
            <a:ext cx="1920106" cy="3565875"/>
          </a:xfrm>
          <a:prstGeom prst="rect">
            <a:avLst/>
          </a:prstGeom>
        </p:spPr>
      </p:pic>
      <p:pic>
        <p:nvPicPr>
          <p:cNvPr id="8" name="Picture 7">
            <a:extLst>
              <a:ext uri="{FF2B5EF4-FFF2-40B4-BE49-F238E27FC236}">
                <a16:creationId xmlns:a16="http://schemas.microsoft.com/office/drawing/2014/main" id="{CC7F2D5D-D77D-C1DA-A274-0FFF34AA91A1}"/>
              </a:ext>
            </a:extLst>
          </p:cNvPr>
          <p:cNvPicPr>
            <a:picLocks noChangeAspect="1"/>
          </p:cNvPicPr>
          <p:nvPr/>
        </p:nvPicPr>
        <p:blipFill>
          <a:blip r:embed="rId6"/>
          <a:stretch>
            <a:fillRect/>
          </a:stretch>
        </p:blipFill>
        <p:spPr>
          <a:xfrm>
            <a:off x="4572000" y="876596"/>
            <a:ext cx="1920106" cy="3565875"/>
          </a:xfrm>
          <a:prstGeom prst="rect">
            <a:avLst/>
          </a:prstGeom>
        </p:spPr>
      </p:pic>
      <p:pic>
        <p:nvPicPr>
          <p:cNvPr id="9" name="Picture 8">
            <a:extLst>
              <a:ext uri="{FF2B5EF4-FFF2-40B4-BE49-F238E27FC236}">
                <a16:creationId xmlns:a16="http://schemas.microsoft.com/office/drawing/2014/main" id="{7952494F-412D-9521-5529-C8EEDAAD95A9}"/>
              </a:ext>
            </a:extLst>
          </p:cNvPr>
          <p:cNvPicPr>
            <a:picLocks noChangeAspect="1"/>
          </p:cNvPicPr>
          <p:nvPr/>
        </p:nvPicPr>
        <p:blipFill>
          <a:blip r:embed="rId7"/>
          <a:stretch>
            <a:fillRect/>
          </a:stretch>
        </p:blipFill>
        <p:spPr>
          <a:xfrm>
            <a:off x="6700310" y="788812"/>
            <a:ext cx="2032409" cy="36536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 name="Picture 4">
            <a:extLst>
              <a:ext uri="{FF2B5EF4-FFF2-40B4-BE49-F238E27FC236}">
                <a16:creationId xmlns:a16="http://schemas.microsoft.com/office/drawing/2014/main" id="{C78A5F4F-4195-A403-AF77-5047065749BF}"/>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EF421776-51D4-C1A7-EF17-09701C14E75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16E6EE45-80FD-1E23-1E1C-1FF791453E66}"/>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8" name="Google Shape;195;p27">
            <a:extLst>
              <a:ext uri="{FF2B5EF4-FFF2-40B4-BE49-F238E27FC236}">
                <a16:creationId xmlns:a16="http://schemas.microsoft.com/office/drawing/2014/main" id="{D37DD180-F875-9ACD-A304-B9824B8196DB}"/>
              </a:ext>
            </a:extLst>
          </p:cNvPr>
          <p:cNvSpPr txBox="1">
            <a:spLocks/>
          </p:cNvSpPr>
          <p:nvPr/>
        </p:nvSpPr>
        <p:spPr>
          <a:xfrm>
            <a:off x="2604376" y="200091"/>
            <a:ext cx="393524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2" name="Picture 1">
            <a:extLst>
              <a:ext uri="{FF2B5EF4-FFF2-40B4-BE49-F238E27FC236}">
                <a16:creationId xmlns:a16="http://schemas.microsoft.com/office/drawing/2014/main" id="{354EDC75-9DEB-C954-6B45-571447166059}"/>
              </a:ext>
            </a:extLst>
          </p:cNvPr>
          <p:cNvPicPr>
            <a:picLocks noChangeAspect="1"/>
          </p:cNvPicPr>
          <p:nvPr/>
        </p:nvPicPr>
        <p:blipFill>
          <a:blip r:embed="rId4"/>
          <a:stretch>
            <a:fillRect/>
          </a:stretch>
        </p:blipFill>
        <p:spPr>
          <a:xfrm>
            <a:off x="5801452" y="793382"/>
            <a:ext cx="1963199" cy="3764797"/>
          </a:xfrm>
          <a:prstGeom prst="rect">
            <a:avLst/>
          </a:prstGeom>
        </p:spPr>
      </p:pic>
      <p:pic>
        <p:nvPicPr>
          <p:cNvPr id="3" name="Picture 2">
            <a:extLst>
              <a:ext uri="{FF2B5EF4-FFF2-40B4-BE49-F238E27FC236}">
                <a16:creationId xmlns:a16="http://schemas.microsoft.com/office/drawing/2014/main" id="{111A6FB9-48BD-75CB-DE80-F148EED5D8E1}"/>
              </a:ext>
            </a:extLst>
          </p:cNvPr>
          <p:cNvPicPr>
            <a:picLocks noChangeAspect="1"/>
          </p:cNvPicPr>
          <p:nvPr/>
        </p:nvPicPr>
        <p:blipFill>
          <a:blip r:embed="rId5"/>
          <a:stretch>
            <a:fillRect/>
          </a:stretch>
        </p:blipFill>
        <p:spPr>
          <a:xfrm>
            <a:off x="3362768" y="793382"/>
            <a:ext cx="2081437" cy="3764797"/>
          </a:xfrm>
          <a:prstGeom prst="rect">
            <a:avLst/>
          </a:prstGeom>
        </p:spPr>
      </p:pic>
      <p:pic>
        <p:nvPicPr>
          <p:cNvPr id="9" name="Picture 8">
            <a:extLst>
              <a:ext uri="{FF2B5EF4-FFF2-40B4-BE49-F238E27FC236}">
                <a16:creationId xmlns:a16="http://schemas.microsoft.com/office/drawing/2014/main" id="{7BF31BD4-1ACD-80E9-E890-49E52EBFD185}"/>
              </a:ext>
            </a:extLst>
          </p:cNvPr>
          <p:cNvPicPr>
            <a:picLocks noChangeAspect="1"/>
          </p:cNvPicPr>
          <p:nvPr/>
        </p:nvPicPr>
        <p:blipFill>
          <a:blip r:embed="rId6"/>
          <a:stretch>
            <a:fillRect/>
          </a:stretch>
        </p:blipFill>
        <p:spPr>
          <a:xfrm>
            <a:off x="924084" y="793382"/>
            <a:ext cx="2081437" cy="37238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4" name="Google Shape;195;p27">
            <a:extLst>
              <a:ext uri="{FF2B5EF4-FFF2-40B4-BE49-F238E27FC236}">
                <a16:creationId xmlns:a16="http://schemas.microsoft.com/office/drawing/2014/main" id="{CD7071AF-9F02-5E17-61CA-0D83A9F6C8EF}"/>
              </a:ext>
            </a:extLst>
          </p:cNvPr>
          <p:cNvSpPr txBox="1">
            <a:spLocks/>
          </p:cNvSpPr>
          <p:nvPr/>
        </p:nvSpPr>
        <p:spPr>
          <a:xfrm>
            <a:off x="2604376" y="200091"/>
            <a:ext cx="393524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5" name="Picture 4">
            <a:extLst>
              <a:ext uri="{FF2B5EF4-FFF2-40B4-BE49-F238E27FC236}">
                <a16:creationId xmlns:a16="http://schemas.microsoft.com/office/drawing/2014/main" id="{36F499DE-44FB-D052-4600-76628049F75C}"/>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E3A833D6-01E0-252B-A557-7C0065E979D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DE9B9399-32D5-078F-0550-5707B985BF6E}"/>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pic>
        <p:nvPicPr>
          <p:cNvPr id="3" name="Picture 2">
            <a:extLst>
              <a:ext uri="{FF2B5EF4-FFF2-40B4-BE49-F238E27FC236}">
                <a16:creationId xmlns:a16="http://schemas.microsoft.com/office/drawing/2014/main" id="{189413D6-6F89-0A45-2E9E-717A8123BBA5}"/>
              </a:ext>
            </a:extLst>
          </p:cNvPr>
          <p:cNvPicPr>
            <a:picLocks noChangeAspect="1"/>
          </p:cNvPicPr>
          <p:nvPr/>
        </p:nvPicPr>
        <p:blipFill>
          <a:blip r:embed="rId4"/>
          <a:stretch>
            <a:fillRect/>
          </a:stretch>
        </p:blipFill>
        <p:spPr>
          <a:xfrm>
            <a:off x="714170" y="878559"/>
            <a:ext cx="3299891" cy="3386381"/>
          </a:xfrm>
          <a:prstGeom prst="rect">
            <a:avLst/>
          </a:prstGeom>
        </p:spPr>
      </p:pic>
      <p:pic>
        <p:nvPicPr>
          <p:cNvPr id="9" name="Picture 8">
            <a:extLst>
              <a:ext uri="{FF2B5EF4-FFF2-40B4-BE49-F238E27FC236}">
                <a16:creationId xmlns:a16="http://schemas.microsoft.com/office/drawing/2014/main" id="{F1B10E12-B370-4495-7C5B-A3A7BE72A759}"/>
              </a:ext>
            </a:extLst>
          </p:cNvPr>
          <p:cNvPicPr>
            <a:picLocks noChangeAspect="1"/>
          </p:cNvPicPr>
          <p:nvPr/>
        </p:nvPicPr>
        <p:blipFill>
          <a:blip r:embed="rId5"/>
          <a:stretch>
            <a:fillRect/>
          </a:stretch>
        </p:blipFill>
        <p:spPr>
          <a:xfrm>
            <a:off x="4504247" y="876598"/>
            <a:ext cx="3440237" cy="3384941"/>
          </a:xfrm>
          <a:prstGeom prst="rect">
            <a:avLst/>
          </a:prstGeom>
        </p:spPr>
      </p:pic>
    </p:spTree>
    <p:extLst>
      <p:ext uri="{BB962C8B-B14F-4D97-AF65-F5344CB8AC3E}">
        <p14:creationId xmlns:p14="http://schemas.microsoft.com/office/powerpoint/2010/main" val="154923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 name="Picture 4">
            <a:extLst>
              <a:ext uri="{FF2B5EF4-FFF2-40B4-BE49-F238E27FC236}">
                <a16:creationId xmlns:a16="http://schemas.microsoft.com/office/drawing/2014/main" id="{C78A5F4F-4195-A403-AF77-5047065749BF}"/>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EF421776-51D4-C1A7-EF17-09701C14E75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7" name="Rectangle 6">
            <a:extLst>
              <a:ext uri="{FF2B5EF4-FFF2-40B4-BE49-F238E27FC236}">
                <a16:creationId xmlns:a16="http://schemas.microsoft.com/office/drawing/2014/main" id="{16E6EE45-80FD-1E23-1E1C-1FF791453E66}"/>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8" name="Google Shape;195;p27">
            <a:extLst>
              <a:ext uri="{FF2B5EF4-FFF2-40B4-BE49-F238E27FC236}">
                <a16:creationId xmlns:a16="http://schemas.microsoft.com/office/drawing/2014/main" id="{D37DD180-F875-9ACD-A304-B9824B8196DB}"/>
              </a:ext>
            </a:extLst>
          </p:cNvPr>
          <p:cNvSpPr txBox="1">
            <a:spLocks/>
          </p:cNvSpPr>
          <p:nvPr/>
        </p:nvSpPr>
        <p:spPr>
          <a:xfrm>
            <a:off x="2604376" y="200091"/>
            <a:ext cx="393524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PROOF OF WORK</a:t>
            </a:r>
          </a:p>
        </p:txBody>
      </p:sp>
      <p:pic>
        <p:nvPicPr>
          <p:cNvPr id="3" name="Picture 2">
            <a:extLst>
              <a:ext uri="{FF2B5EF4-FFF2-40B4-BE49-F238E27FC236}">
                <a16:creationId xmlns:a16="http://schemas.microsoft.com/office/drawing/2014/main" id="{5FEB02B8-A486-BE50-3EE1-29B603D1A880}"/>
              </a:ext>
            </a:extLst>
          </p:cNvPr>
          <p:cNvPicPr>
            <a:picLocks noChangeAspect="1"/>
          </p:cNvPicPr>
          <p:nvPr/>
        </p:nvPicPr>
        <p:blipFill>
          <a:blip r:embed="rId4"/>
          <a:stretch>
            <a:fillRect/>
          </a:stretch>
        </p:blipFill>
        <p:spPr>
          <a:xfrm>
            <a:off x="194322" y="876598"/>
            <a:ext cx="4518112" cy="3586802"/>
          </a:xfrm>
          <a:prstGeom prst="rect">
            <a:avLst/>
          </a:prstGeom>
        </p:spPr>
      </p:pic>
      <p:pic>
        <p:nvPicPr>
          <p:cNvPr id="11" name="Picture 10">
            <a:extLst>
              <a:ext uri="{FF2B5EF4-FFF2-40B4-BE49-F238E27FC236}">
                <a16:creationId xmlns:a16="http://schemas.microsoft.com/office/drawing/2014/main" id="{0786B66B-0B4B-26BE-5D5C-B29D01552DE2}"/>
              </a:ext>
            </a:extLst>
          </p:cNvPr>
          <p:cNvPicPr>
            <a:picLocks noChangeAspect="1"/>
          </p:cNvPicPr>
          <p:nvPr/>
        </p:nvPicPr>
        <p:blipFill>
          <a:blip r:embed="rId5"/>
          <a:stretch>
            <a:fillRect/>
          </a:stretch>
        </p:blipFill>
        <p:spPr>
          <a:xfrm>
            <a:off x="4863432" y="876598"/>
            <a:ext cx="4086246" cy="3586802"/>
          </a:xfrm>
          <a:prstGeom prst="rect">
            <a:avLst/>
          </a:prstGeom>
        </p:spPr>
      </p:pic>
    </p:spTree>
    <p:extLst>
      <p:ext uri="{BB962C8B-B14F-4D97-AF65-F5344CB8AC3E}">
        <p14:creationId xmlns:p14="http://schemas.microsoft.com/office/powerpoint/2010/main" val="329063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10" name="Google Shape;195;p27">
            <a:extLst>
              <a:ext uri="{FF2B5EF4-FFF2-40B4-BE49-F238E27FC236}">
                <a16:creationId xmlns:a16="http://schemas.microsoft.com/office/drawing/2014/main" id="{EF8DDFF2-6DB5-EB33-2222-75B2BDBA52A1}"/>
              </a:ext>
            </a:extLst>
          </p:cNvPr>
          <p:cNvSpPr txBox="1">
            <a:spLocks/>
          </p:cNvSpPr>
          <p:nvPr/>
        </p:nvSpPr>
        <p:spPr>
          <a:xfrm>
            <a:off x="2054581" y="216649"/>
            <a:ext cx="503483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HARDWARE SOLUTION</a:t>
            </a:r>
          </a:p>
        </p:txBody>
      </p:sp>
      <p:pic>
        <p:nvPicPr>
          <p:cNvPr id="11" name="Picture 10">
            <a:extLst>
              <a:ext uri="{FF2B5EF4-FFF2-40B4-BE49-F238E27FC236}">
                <a16:creationId xmlns:a16="http://schemas.microsoft.com/office/drawing/2014/main" id="{2EE3CE33-564C-39ED-539C-A0247F1590E6}"/>
              </a:ext>
            </a:extLst>
          </p:cNvPr>
          <p:cNvPicPr>
            <a:picLocks noChangeAspect="1"/>
          </p:cNvPicPr>
          <p:nvPr/>
        </p:nvPicPr>
        <p:blipFill>
          <a:blip r:embed="rId3"/>
          <a:stretch>
            <a:fillRect/>
          </a:stretch>
        </p:blipFill>
        <p:spPr>
          <a:xfrm>
            <a:off x="843973" y="1054950"/>
            <a:ext cx="7456054" cy="1963082"/>
          </a:xfrm>
          <a:prstGeom prst="rect">
            <a:avLst/>
          </a:prstGeom>
        </p:spPr>
      </p:pic>
      <p:pic>
        <p:nvPicPr>
          <p:cNvPr id="12" name="Picture 11">
            <a:extLst>
              <a:ext uri="{FF2B5EF4-FFF2-40B4-BE49-F238E27FC236}">
                <a16:creationId xmlns:a16="http://schemas.microsoft.com/office/drawing/2014/main" id="{3ADAF7B2-E871-8653-7BF4-4199AF250824}"/>
              </a:ext>
            </a:extLst>
          </p:cNvPr>
          <p:cNvPicPr>
            <a:picLocks noChangeAspect="1"/>
          </p:cNvPicPr>
          <p:nvPr/>
        </p:nvPicPr>
        <p:blipFill>
          <a:blip r:embed="rId4"/>
          <a:stretch>
            <a:fillRect/>
          </a:stretch>
        </p:blipFill>
        <p:spPr>
          <a:xfrm>
            <a:off x="0" y="4637488"/>
            <a:ext cx="2560542" cy="506012"/>
          </a:xfrm>
          <a:prstGeom prst="rect">
            <a:avLst/>
          </a:prstGeom>
        </p:spPr>
      </p:pic>
      <p:sp>
        <p:nvSpPr>
          <p:cNvPr id="13" name="TextBox 12">
            <a:extLst>
              <a:ext uri="{FF2B5EF4-FFF2-40B4-BE49-F238E27FC236}">
                <a16:creationId xmlns:a16="http://schemas.microsoft.com/office/drawing/2014/main" id="{42C9A35C-4A12-F8BF-F160-2CA03F3723D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4" name="TextBox 13">
            <a:extLst>
              <a:ext uri="{FF2B5EF4-FFF2-40B4-BE49-F238E27FC236}">
                <a16:creationId xmlns:a16="http://schemas.microsoft.com/office/drawing/2014/main" id="{32DAB38D-EEBD-65E6-BA83-5C2626B5BB0A}"/>
              </a:ext>
            </a:extLst>
          </p:cNvPr>
          <p:cNvSpPr txBox="1"/>
          <p:nvPr/>
        </p:nvSpPr>
        <p:spPr>
          <a:xfrm>
            <a:off x="1142427" y="3179826"/>
            <a:ext cx="6997963" cy="1295868"/>
          </a:xfrm>
          <a:prstGeom prst="rect">
            <a:avLst/>
          </a:prstGeom>
          <a:noFill/>
          <a:ln w="12700">
            <a:noFill/>
          </a:ln>
        </p:spPr>
        <p:txBody>
          <a:bodyPr wrap="square" rtlCol="0">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back camera is used to capture the visual data</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Wireless/wired headphones are used to listen to the voice commands</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microphone is used to give the commands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28" name="Google Shape;195;p27">
            <a:extLst>
              <a:ext uri="{FF2B5EF4-FFF2-40B4-BE49-F238E27FC236}">
                <a16:creationId xmlns:a16="http://schemas.microsoft.com/office/drawing/2014/main" id="{89F18FDB-F601-F14C-0EBF-4475E3496461}"/>
              </a:ext>
            </a:extLst>
          </p:cNvPr>
          <p:cNvSpPr txBox="1">
            <a:spLocks/>
          </p:cNvSpPr>
          <p:nvPr/>
        </p:nvSpPr>
        <p:spPr>
          <a:xfrm>
            <a:off x="122095" y="193289"/>
            <a:ext cx="9014156"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NEXT EXPECTED GROUP PROGRESS 100%</a:t>
            </a:r>
          </a:p>
        </p:txBody>
      </p:sp>
      <p:pic>
        <p:nvPicPr>
          <p:cNvPr id="29" name="Picture 28">
            <a:extLst>
              <a:ext uri="{FF2B5EF4-FFF2-40B4-BE49-F238E27FC236}">
                <a16:creationId xmlns:a16="http://schemas.microsoft.com/office/drawing/2014/main" id="{4A68B953-0AF7-462E-D23C-7B335E3BFFD7}"/>
              </a:ext>
            </a:extLst>
          </p:cNvPr>
          <p:cNvPicPr>
            <a:picLocks noChangeAspect="1"/>
          </p:cNvPicPr>
          <p:nvPr/>
        </p:nvPicPr>
        <p:blipFill>
          <a:blip r:embed="rId3"/>
          <a:stretch>
            <a:fillRect/>
          </a:stretch>
        </p:blipFill>
        <p:spPr>
          <a:xfrm>
            <a:off x="0" y="4637488"/>
            <a:ext cx="2560542" cy="506012"/>
          </a:xfrm>
          <a:prstGeom prst="rect">
            <a:avLst/>
          </a:prstGeom>
        </p:spPr>
      </p:pic>
      <p:sp>
        <p:nvSpPr>
          <p:cNvPr id="30" name="TextBox 29">
            <a:extLst>
              <a:ext uri="{FF2B5EF4-FFF2-40B4-BE49-F238E27FC236}">
                <a16:creationId xmlns:a16="http://schemas.microsoft.com/office/drawing/2014/main" id="{2DFC1164-A7A2-973F-1213-3425A8960D18}"/>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 name="Rectangle 1">
            <a:extLst>
              <a:ext uri="{FF2B5EF4-FFF2-40B4-BE49-F238E27FC236}">
                <a16:creationId xmlns:a16="http://schemas.microsoft.com/office/drawing/2014/main" id="{ED5533DD-2439-4437-5DA5-3436CEFB7069}"/>
              </a:ext>
            </a:extLst>
          </p:cNvPr>
          <p:cNvSpPr/>
          <p:nvPr/>
        </p:nvSpPr>
        <p:spPr>
          <a:xfrm>
            <a:off x="3069496" y="4699619"/>
            <a:ext cx="4749419"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IT19981918  |   </a:t>
            </a:r>
            <a:r>
              <a:rPr lang="en-US" dirty="0">
                <a:solidFill>
                  <a:schemeClr val="bg2">
                    <a:lumMod val="10000"/>
                    <a:lumOff val="90000"/>
                  </a:schemeClr>
                </a:solidFill>
                <a:latin typeface="Avenir Next LT Pro Demi" panose="020B0704020202020204" pitchFamily="34" charset="0"/>
                <a:ea typeface="+mn-ea"/>
                <a:cs typeface="+mn-cs"/>
              </a:rPr>
              <a:t>A.M.N.D. Aththanayake</a:t>
            </a: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   |   22_23-J 83</a:t>
            </a:r>
          </a:p>
        </p:txBody>
      </p:sp>
      <p:sp>
        <p:nvSpPr>
          <p:cNvPr id="4" name="TextBox 3">
            <a:extLst>
              <a:ext uri="{FF2B5EF4-FFF2-40B4-BE49-F238E27FC236}">
                <a16:creationId xmlns:a16="http://schemas.microsoft.com/office/drawing/2014/main" id="{637CC49F-00EF-8761-EC96-528640664A58}"/>
              </a:ext>
            </a:extLst>
          </p:cNvPr>
          <p:cNvSpPr txBox="1"/>
          <p:nvPr/>
        </p:nvSpPr>
        <p:spPr>
          <a:xfrm>
            <a:off x="1125565" y="1277741"/>
            <a:ext cx="6840564" cy="2126864"/>
          </a:xfrm>
          <a:prstGeom prst="rect">
            <a:avLst/>
          </a:prstGeom>
          <a:noFill/>
        </p:spPr>
        <p:txBody>
          <a:bodyPr wrap="square">
            <a:spAutoFit/>
          </a:bodyPr>
          <a:lstStyle/>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Integrate all four components into one completed mobile application. </a:t>
            </a:r>
          </a:p>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Finalize the UI and application logo.</a:t>
            </a:r>
          </a:p>
          <a:p>
            <a:pPr marL="287338" marR="0" lvl="0" indent="-287338"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Test the completed application with the end users by visiting the </a:t>
            </a:r>
            <a:r>
              <a:rPr kumimoji="0" lang="en-US" sz="1800" b="1" i="0" u="none" strike="noStrike" kern="0" cap="none" spc="0" normalizeH="0" baseline="0" noProof="0" dirty="0" err="1">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Rathmanlana</a:t>
            </a:r>
            <a:r>
              <a:rPr kumimoji="0" lang="en-US" sz="1800" b="1" i="0" u="none" strike="noStrike" kern="0" cap="none" spc="0" normalizeH="0" baseline="0" noProof="0" dirty="0">
                <a:ln>
                  <a:noFill/>
                </a:ln>
                <a:solidFill>
                  <a:srgbClr val="010F5C">
                    <a:lumMod val="10000"/>
                    <a:lumOff val="90000"/>
                  </a:srgb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 School for the Blind.</a:t>
            </a:r>
          </a:p>
        </p:txBody>
      </p:sp>
    </p:spTree>
    <p:extLst>
      <p:ext uri="{BB962C8B-B14F-4D97-AF65-F5344CB8AC3E}">
        <p14:creationId xmlns:p14="http://schemas.microsoft.com/office/powerpoint/2010/main" val="253093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4" name="Google Shape;195;p27">
            <a:extLst>
              <a:ext uri="{FF2B5EF4-FFF2-40B4-BE49-F238E27FC236}">
                <a16:creationId xmlns:a16="http://schemas.microsoft.com/office/drawing/2014/main" id="{2EADD042-9E82-31C4-C92E-4D1F1BEF5262}"/>
              </a:ext>
            </a:extLst>
          </p:cNvPr>
          <p:cNvSpPr txBox="1">
            <a:spLocks/>
          </p:cNvSpPr>
          <p:nvPr/>
        </p:nvSpPr>
        <p:spPr>
          <a:xfrm>
            <a:off x="1678021" y="207841"/>
            <a:ext cx="5787957"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PRODUCT REQUIREMENTS</a:t>
            </a:r>
          </a:p>
        </p:txBody>
      </p:sp>
      <p:sp>
        <p:nvSpPr>
          <p:cNvPr id="5" name="TextBox 4">
            <a:extLst>
              <a:ext uri="{FF2B5EF4-FFF2-40B4-BE49-F238E27FC236}">
                <a16:creationId xmlns:a16="http://schemas.microsoft.com/office/drawing/2014/main" id="{7CF17BE7-C6F6-D012-94FE-CE44FE6A2242}"/>
              </a:ext>
            </a:extLst>
          </p:cNvPr>
          <p:cNvSpPr txBox="1"/>
          <p:nvPr/>
        </p:nvSpPr>
        <p:spPr>
          <a:xfrm>
            <a:off x="5747940" y="1314620"/>
            <a:ext cx="3020321" cy="3139321"/>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Users should be able to   maintain trust in the accuracy of data.</a:t>
            </a:r>
          </a:p>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system should be supportive according to the user’s demands &amp; requests.</a:t>
            </a:r>
          </a:p>
          <a:p>
            <a:pPr marL="174625" indent="-174625">
              <a:tabLst>
                <a:tab pos="1146175" algn="l"/>
              </a:tabLst>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app should provide real-time information without any latency.</a:t>
            </a:r>
          </a:p>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The application should be easily handled by the user.</a:t>
            </a:r>
          </a:p>
        </p:txBody>
      </p:sp>
      <p:pic>
        <p:nvPicPr>
          <p:cNvPr id="6" name="Picture 5">
            <a:extLst>
              <a:ext uri="{FF2B5EF4-FFF2-40B4-BE49-F238E27FC236}">
                <a16:creationId xmlns:a16="http://schemas.microsoft.com/office/drawing/2014/main" id="{52D372FC-0AA5-EE7C-9CD6-7880C95616A6}"/>
              </a:ext>
            </a:extLst>
          </p:cNvPr>
          <p:cNvPicPr>
            <a:picLocks noChangeAspect="1"/>
          </p:cNvPicPr>
          <p:nvPr/>
        </p:nvPicPr>
        <p:blipFill>
          <a:blip r:embed="rId3"/>
          <a:stretch>
            <a:fillRect/>
          </a:stretch>
        </p:blipFill>
        <p:spPr>
          <a:xfrm>
            <a:off x="0" y="4637488"/>
            <a:ext cx="2560542" cy="506012"/>
          </a:xfrm>
          <a:prstGeom prst="rect">
            <a:avLst/>
          </a:prstGeom>
        </p:spPr>
      </p:pic>
      <p:sp>
        <p:nvSpPr>
          <p:cNvPr id="7" name="TextBox 6">
            <a:extLst>
              <a:ext uri="{FF2B5EF4-FFF2-40B4-BE49-F238E27FC236}">
                <a16:creationId xmlns:a16="http://schemas.microsoft.com/office/drawing/2014/main" id="{3C9FD2DF-B9C4-0A93-86FE-F45A81FB0ED3}"/>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8" name="TextBox 7">
            <a:extLst>
              <a:ext uri="{FF2B5EF4-FFF2-40B4-BE49-F238E27FC236}">
                <a16:creationId xmlns:a16="http://schemas.microsoft.com/office/drawing/2014/main" id="{3454BAA2-C916-2C9F-8998-76AE03E7D64B}"/>
              </a:ext>
            </a:extLst>
          </p:cNvPr>
          <p:cNvSpPr txBox="1"/>
          <p:nvPr/>
        </p:nvSpPr>
        <p:spPr>
          <a:xfrm>
            <a:off x="3061041" y="1865087"/>
            <a:ext cx="2468373" cy="2585323"/>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Smartphone should have at least a 20MP back camera. </a:t>
            </a:r>
          </a:p>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Proposed mobile app should work on both Android and iOS mobile OS.</a:t>
            </a:r>
          </a:p>
          <a:p>
            <a:pPr marL="174625" indent="-174625"/>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Android version 8 and iOS 11 or above.</a:t>
            </a:r>
          </a:p>
        </p:txBody>
      </p:sp>
      <p:sp>
        <p:nvSpPr>
          <p:cNvPr id="9" name="TextBox 8">
            <a:extLst>
              <a:ext uri="{FF2B5EF4-FFF2-40B4-BE49-F238E27FC236}">
                <a16:creationId xmlns:a16="http://schemas.microsoft.com/office/drawing/2014/main" id="{3832E355-14C0-35CF-1BE4-634E614E5777}"/>
              </a:ext>
            </a:extLst>
          </p:cNvPr>
          <p:cNvSpPr txBox="1"/>
          <p:nvPr/>
        </p:nvSpPr>
        <p:spPr>
          <a:xfrm>
            <a:off x="374141" y="2689120"/>
            <a:ext cx="2468373" cy="1754326"/>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Availability</a:t>
            </a:r>
          </a:p>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Reliability</a:t>
            </a:r>
          </a:p>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Usability</a:t>
            </a:r>
          </a:p>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Accuracy</a:t>
            </a:r>
          </a:p>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Speed</a:t>
            </a:r>
          </a:p>
          <a:p>
            <a:pPr algn="just"/>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Performance</a:t>
            </a:r>
          </a:p>
        </p:txBody>
      </p:sp>
      <p:sp>
        <p:nvSpPr>
          <p:cNvPr id="11" name="Google Shape;195;p27">
            <a:extLst>
              <a:ext uri="{FF2B5EF4-FFF2-40B4-BE49-F238E27FC236}">
                <a16:creationId xmlns:a16="http://schemas.microsoft.com/office/drawing/2014/main" id="{3AD6AECE-EBB8-74A7-5659-62A4D79D4616}"/>
              </a:ext>
            </a:extLst>
          </p:cNvPr>
          <p:cNvSpPr txBox="1">
            <a:spLocks/>
          </p:cNvSpPr>
          <p:nvPr/>
        </p:nvSpPr>
        <p:spPr>
          <a:xfrm>
            <a:off x="375738" y="1958370"/>
            <a:ext cx="2560542"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NON-FUNCTIONAL</a:t>
            </a:r>
          </a:p>
          <a:p>
            <a:pPr algn="ctr"/>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REQUIREMENTS</a:t>
            </a:r>
          </a:p>
        </p:txBody>
      </p:sp>
      <p:sp>
        <p:nvSpPr>
          <p:cNvPr id="12" name="Google Shape;195;p27">
            <a:extLst>
              <a:ext uri="{FF2B5EF4-FFF2-40B4-BE49-F238E27FC236}">
                <a16:creationId xmlns:a16="http://schemas.microsoft.com/office/drawing/2014/main" id="{BFE65668-AEBE-1B65-B373-33EDD4AE5824}"/>
              </a:ext>
            </a:extLst>
          </p:cNvPr>
          <p:cNvSpPr txBox="1">
            <a:spLocks/>
          </p:cNvSpPr>
          <p:nvPr/>
        </p:nvSpPr>
        <p:spPr>
          <a:xfrm>
            <a:off x="3157107" y="1157584"/>
            <a:ext cx="2276239"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SYSTEM REQUIREMENTS</a:t>
            </a:r>
          </a:p>
        </p:txBody>
      </p:sp>
      <p:sp>
        <p:nvSpPr>
          <p:cNvPr id="13" name="Google Shape;195;p27">
            <a:extLst>
              <a:ext uri="{FF2B5EF4-FFF2-40B4-BE49-F238E27FC236}">
                <a16:creationId xmlns:a16="http://schemas.microsoft.com/office/drawing/2014/main" id="{2BA2A6CE-426E-5238-A567-34BBFC93408C}"/>
              </a:ext>
            </a:extLst>
          </p:cNvPr>
          <p:cNvSpPr txBox="1">
            <a:spLocks/>
          </p:cNvSpPr>
          <p:nvPr/>
        </p:nvSpPr>
        <p:spPr>
          <a:xfrm>
            <a:off x="5764231" y="671270"/>
            <a:ext cx="3021915"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USER REQUIREMENTS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6" name="Google Shape;195;p27">
            <a:extLst>
              <a:ext uri="{FF2B5EF4-FFF2-40B4-BE49-F238E27FC236}">
                <a16:creationId xmlns:a16="http://schemas.microsoft.com/office/drawing/2014/main" id="{41FF6CC2-AB21-0BDD-6066-F56F71E6DD7B}"/>
              </a:ext>
            </a:extLst>
          </p:cNvPr>
          <p:cNvSpPr txBox="1">
            <a:spLocks/>
          </p:cNvSpPr>
          <p:nvPr/>
        </p:nvSpPr>
        <p:spPr>
          <a:xfrm>
            <a:off x="2493454" y="184594"/>
            <a:ext cx="4157091"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MARKETING PLAN</a:t>
            </a:r>
          </a:p>
        </p:txBody>
      </p:sp>
      <p:sp>
        <p:nvSpPr>
          <p:cNvPr id="8" name="TextBox 7">
            <a:extLst>
              <a:ext uri="{FF2B5EF4-FFF2-40B4-BE49-F238E27FC236}">
                <a16:creationId xmlns:a16="http://schemas.microsoft.com/office/drawing/2014/main" id="{09ED40C5-944F-C56D-CA65-81267682EBE3}"/>
              </a:ext>
            </a:extLst>
          </p:cNvPr>
          <p:cNvSpPr txBox="1"/>
          <p:nvPr/>
        </p:nvSpPr>
        <p:spPr>
          <a:xfrm>
            <a:off x="3255726" y="2890914"/>
            <a:ext cx="2632546" cy="1477328"/>
          </a:xfrm>
          <a:prstGeom prst="rect">
            <a:avLst/>
          </a:prstGeom>
          <a:solidFill>
            <a:schemeClr val="bg2">
              <a:lumMod val="10000"/>
              <a:lumOff val="90000"/>
              <a:alpha val="25000"/>
            </a:schemeClr>
          </a:solidFill>
          <a:ln w="12700">
            <a:solidFill>
              <a:schemeClr val="accent5">
                <a:lumMod val="75000"/>
              </a:schemeClr>
            </a:solidFill>
          </a:ln>
        </p:spPr>
        <p:txBody>
          <a:bodyPr wrap="square">
            <a:spAutoFit/>
          </a:body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Sinhala voice assistant</a:t>
            </a:r>
          </a:p>
          <a:p>
            <a:pPr marL="169863" indent="-169863"/>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Text reader to English and Sinhala</a:t>
            </a:r>
          </a:p>
          <a:p>
            <a:pPr marL="169863" indent="-169863"/>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Augmented Reality   based color filters </a:t>
            </a:r>
          </a:p>
        </p:txBody>
      </p:sp>
      <p:sp>
        <p:nvSpPr>
          <p:cNvPr id="9" name="TextBox 8">
            <a:extLst>
              <a:ext uri="{FF2B5EF4-FFF2-40B4-BE49-F238E27FC236}">
                <a16:creationId xmlns:a16="http://schemas.microsoft.com/office/drawing/2014/main" id="{0C08711B-FD12-D60E-CBA1-F4B891B6824A}"/>
              </a:ext>
            </a:extLst>
          </p:cNvPr>
          <p:cNvSpPr txBox="1"/>
          <p:nvPr/>
        </p:nvSpPr>
        <p:spPr>
          <a:xfrm>
            <a:off x="544621" y="1505920"/>
            <a:ext cx="2560542" cy="2862322"/>
          </a:xfrm>
          <a:prstGeom prst="rect">
            <a:avLst/>
          </a:prstGeom>
          <a:solidFill>
            <a:schemeClr val="bg2">
              <a:lumMod val="10000"/>
              <a:lumOff val="90000"/>
              <a:alpha val="25000"/>
            </a:schemeClr>
          </a:solidFill>
          <a:ln w="12700">
            <a:solidFill>
              <a:schemeClr val="accent5">
                <a:lumMod val="75000"/>
              </a:schemeClr>
            </a:solidFill>
          </a:ln>
        </p:spPr>
        <p:txBody>
          <a:bodyPr wrap="square" rtlCol="0">
            <a:spAutoFit/>
          </a:bodyPr>
          <a:lstStyle/>
          <a:p>
            <a:pPr marL="169863" indent="-169863">
              <a:tabLst>
                <a:tab pos="341313" algn="l"/>
              </a:tabLst>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Voice assistant-based map navigation</a:t>
            </a:r>
          </a:p>
          <a:p>
            <a:pPr marL="169863" indent="-169863">
              <a:tabLst>
                <a:tab pos="341313" algn="l"/>
              </a:tabLst>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Object detection and identification for limited objects</a:t>
            </a:r>
          </a:p>
          <a:p>
            <a:pPr marL="169863" indent="-169863">
              <a:tabLst>
                <a:tab pos="341313" algn="l"/>
              </a:tabLst>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Text reading for English language</a:t>
            </a:r>
          </a:p>
          <a:p>
            <a:pPr marL="169863" indent="-169863">
              <a:tabLst>
                <a:tab pos="341313" algn="l"/>
              </a:tabLst>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Currency notes reader</a:t>
            </a:r>
          </a:p>
          <a:p>
            <a:pPr marL="169863" indent="-169863" defTabSz="341313"/>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Ishihara test and 	   available color filters</a:t>
            </a:r>
          </a:p>
        </p:txBody>
      </p:sp>
      <p:pic>
        <p:nvPicPr>
          <p:cNvPr id="10" name="Picture 9">
            <a:extLst>
              <a:ext uri="{FF2B5EF4-FFF2-40B4-BE49-F238E27FC236}">
                <a16:creationId xmlns:a16="http://schemas.microsoft.com/office/drawing/2014/main" id="{4B364C4D-665F-7CA7-8D7D-AEFB1F816D9C}"/>
              </a:ext>
            </a:extLst>
          </p:cNvPr>
          <p:cNvPicPr>
            <a:picLocks noChangeAspect="1"/>
          </p:cNvPicPr>
          <p:nvPr/>
        </p:nvPicPr>
        <p:blipFill>
          <a:blip r:embed="rId3"/>
          <a:stretch>
            <a:fillRect/>
          </a:stretch>
        </p:blipFill>
        <p:spPr>
          <a:xfrm>
            <a:off x="0" y="4637488"/>
            <a:ext cx="2560542" cy="506012"/>
          </a:xfrm>
          <a:prstGeom prst="rect">
            <a:avLst/>
          </a:prstGeom>
        </p:spPr>
      </p:pic>
      <p:sp>
        <p:nvSpPr>
          <p:cNvPr id="11" name="TextBox 10">
            <a:extLst>
              <a:ext uri="{FF2B5EF4-FFF2-40B4-BE49-F238E27FC236}">
                <a16:creationId xmlns:a16="http://schemas.microsoft.com/office/drawing/2014/main" id="{A5DF44E3-0E4D-0D79-88D2-691ABAF467E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12" name="TextBox 11">
            <a:extLst>
              <a:ext uri="{FF2B5EF4-FFF2-40B4-BE49-F238E27FC236}">
                <a16:creationId xmlns:a16="http://schemas.microsoft.com/office/drawing/2014/main" id="{FCD00973-2091-5B2E-5323-2816FCEA0A28}"/>
              </a:ext>
            </a:extLst>
          </p:cNvPr>
          <p:cNvSpPr txBox="1"/>
          <p:nvPr/>
        </p:nvSpPr>
        <p:spPr>
          <a:xfrm>
            <a:off x="6038835" y="3163464"/>
            <a:ext cx="2632546" cy="1200329"/>
          </a:xfrm>
          <a:prstGeom prst="rect">
            <a:avLst/>
          </a:prstGeom>
          <a:solidFill>
            <a:schemeClr val="bg2">
              <a:lumMod val="10000"/>
              <a:lumOff val="90000"/>
              <a:alpha val="25000"/>
            </a:schemeClr>
          </a:solidFill>
          <a:ln w="12700">
            <a:solidFill>
              <a:schemeClr val="accent5">
                <a:lumMod val="75000"/>
              </a:schemeClr>
            </a:solidFill>
          </a:ln>
        </p:spPr>
        <p:txBody>
          <a:bodyPr wrap="square">
            <a:spAutoFit/>
          </a:bodyPr>
          <a:lstStyle/>
          <a:p>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Bus and train schedules </a:t>
            </a:r>
          </a:p>
          <a:p>
            <a:pPr marL="169863" indent="-169863"/>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Object detection and identification for unlimited objects</a:t>
            </a:r>
          </a:p>
        </p:txBody>
      </p:sp>
      <p:sp>
        <p:nvSpPr>
          <p:cNvPr id="13" name="Google Shape;195;p27">
            <a:extLst>
              <a:ext uri="{FF2B5EF4-FFF2-40B4-BE49-F238E27FC236}">
                <a16:creationId xmlns:a16="http://schemas.microsoft.com/office/drawing/2014/main" id="{12A3ACEA-6911-A658-33A8-5B674D1527CB}"/>
              </a:ext>
            </a:extLst>
          </p:cNvPr>
          <p:cNvSpPr txBox="1">
            <a:spLocks/>
          </p:cNvSpPr>
          <p:nvPr/>
        </p:nvSpPr>
        <p:spPr>
          <a:xfrm>
            <a:off x="459379" y="1046743"/>
            <a:ext cx="2066843" cy="5309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ONBOARDING FREE </a:t>
            </a:r>
          </a:p>
        </p:txBody>
      </p:sp>
      <p:sp>
        <p:nvSpPr>
          <p:cNvPr id="14" name="Google Shape;195;p27">
            <a:extLst>
              <a:ext uri="{FF2B5EF4-FFF2-40B4-BE49-F238E27FC236}">
                <a16:creationId xmlns:a16="http://schemas.microsoft.com/office/drawing/2014/main" id="{B02A0DCC-58BF-6E8E-CCB1-C87DFB52A583}"/>
              </a:ext>
            </a:extLst>
          </p:cNvPr>
          <p:cNvSpPr txBox="1">
            <a:spLocks/>
          </p:cNvSpPr>
          <p:nvPr/>
        </p:nvSpPr>
        <p:spPr>
          <a:xfrm>
            <a:off x="3190405" y="2359920"/>
            <a:ext cx="1583074" cy="5309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MONTHLY</a:t>
            </a:r>
          </a:p>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$14.99/</a:t>
            </a:r>
            <a:r>
              <a:rPr lang="en-US" sz="2400" b="1" dirty="0" err="1">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mo</a:t>
            </a:r>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t>
            </a:r>
          </a:p>
        </p:txBody>
      </p:sp>
      <p:sp>
        <p:nvSpPr>
          <p:cNvPr id="15" name="Google Shape;195;p27">
            <a:extLst>
              <a:ext uri="{FF2B5EF4-FFF2-40B4-BE49-F238E27FC236}">
                <a16:creationId xmlns:a16="http://schemas.microsoft.com/office/drawing/2014/main" id="{ED372D0D-B210-0DAE-BB39-9B549131F3A7}"/>
              </a:ext>
            </a:extLst>
          </p:cNvPr>
          <p:cNvSpPr txBox="1">
            <a:spLocks/>
          </p:cNvSpPr>
          <p:nvPr/>
        </p:nvSpPr>
        <p:spPr>
          <a:xfrm>
            <a:off x="5916009" y="2671584"/>
            <a:ext cx="1583074" cy="53099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ANNUALY</a:t>
            </a:r>
          </a:p>
          <a:p>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$19.99/</a:t>
            </a:r>
            <a:r>
              <a:rPr lang="en-US" sz="2400" b="1" dirty="0" err="1">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mo</a:t>
            </a:r>
            <a:r>
              <a:rPr lang="en-US" sz="24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10" name="Google Shape;195;p27">
            <a:extLst>
              <a:ext uri="{FF2B5EF4-FFF2-40B4-BE49-F238E27FC236}">
                <a16:creationId xmlns:a16="http://schemas.microsoft.com/office/drawing/2014/main" id="{CFB728A1-5016-483B-F752-C702CFB2B4A9}"/>
              </a:ext>
            </a:extLst>
          </p:cNvPr>
          <p:cNvSpPr txBox="1">
            <a:spLocks/>
          </p:cNvSpPr>
          <p:nvPr/>
        </p:nvSpPr>
        <p:spPr>
          <a:xfrm>
            <a:off x="2493454" y="184594"/>
            <a:ext cx="4157091"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BEST PRACTICES</a:t>
            </a:r>
          </a:p>
        </p:txBody>
      </p:sp>
      <p:pic>
        <p:nvPicPr>
          <p:cNvPr id="12" name="Picture 11">
            <a:extLst>
              <a:ext uri="{FF2B5EF4-FFF2-40B4-BE49-F238E27FC236}">
                <a16:creationId xmlns:a16="http://schemas.microsoft.com/office/drawing/2014/main" id="{D641C993-DD26-9FA7-9CD4-B571E640EEFA}"/>
              </a:ext>
            </a:extLst>
          </p:cNvPr>
          <p:cNvPicPr>
            <a:picLocks noChangeAspect="1"/>
          </p:cNvPicPr>
          <p:nvPr/>
        </p:nvPicPr>
        <p:blipFill rotWithShape="1">
          <a:blip r:embed="rId3"/>
          <a:srcRect l="27770" t="18445" b="5687"/>
          <a:stretch/>
        </p:blipFill>
        <p:spPr>
          <a:xfrm>
            <a:off x="123987" y="815968"/>
            <a:ext cx="2859438" cy="1689442"/>
          </a:xfrm>
          <a:prstGeom prst="rect">
            <a:avLst/>
          </a:prstGeom>
        </p:spPr>
      </p:pic>
      <p:pic>
        <p:nvPicPr>
          <p:cNvPr id="13" name="Picture 12">
            <a:extLst>
              <a:ext uri="{FF2B5EF4-FFF2-40B4-BE49-F238E27FC236}">
                <a16:creationId xmlns:a16="http://schemas.microsoft.com/office/drawing/2014/main" id="{301F3191-533F-0110-DF36-2A72A19BA001}"/>
              </a:ext>
            </a:extLst>
          </p:cNvPr>
          <p:cNvPicPr>
            <a:picLocks noChangeAspect="1"/>
          </p:cNvPicPr>
          <p:nvPr/>
        </p:nvPicPr>
        <p:blipFill>
          <a:blip r:embed="rId4"/>
          <a:stretch>
            <a:fillRect/>
          </a:stretch>
        </p:blipFill>
        <p:spPr>
          <a:xfrm>
            <a:off x="0" y="4637488"/>
            <a:ext cx="2560542" cy="506012"/>
          </a:xfrm>
          <a:prstGeom prst="rect">
            <a:avLst/>
          </a:prstGeom>
        </p:spPr>
      </p:pic>
      <p:sp>
        <p:nvSpPr>
          <p:cNvPr id="14" name="TextBox 13">
            <a:extLst>
              <a:ext uri="{FF2B5EF4-FFF2-40B4-BE49-F238E27FC236}">
                <a16:creationId xmlns:a16="http://schemas.microsoft.com/office/drawing/2014/main" id="{527E2916-56C7-BE77-8E42-77D24F0EAD6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16" name="Picture 15">
            <a:extLst>
              <a:ext uri="{FF2B5EF4-FFF2-40B4-BE49-F238E27FC236}">
                <a16:creationId xmlns:a16="http://schemas.microsoft.com/office/drawing/2014/main" id="{BCFE4622-18ED-0648-CC1F-F30CF52EE72B}"/>
              </a:ext>
            </a:extLst>
          </p:cNvPr>
          <p:cNvPicPr>
            <a:picLocks noChangeAspect="1"/>
          </p:cNvPicPr>
          <p:nvPr/>
        </p:nvPicPr>
        <p:blipFill rotWithShape="1">
          <a:blip r:embed="rId5"/>
          <a:srcRect l="28003" t="15985" b="5838"/>
          <a:stretch/>
        </p:blipFill>
        <p:spPr>
          <a:xfrm>
            <a:off x="3144605" y="811445"/>
            <a:ext cx="2854789" cy="1689442"/>
          </a:xfrm>
          <a:prstGeom prst="rect">
            <a:avLst/>
          </a:prstGeom>
        </p:spPr>
      </p:pic>
      <p:pic>
        <p:nvPicPr>
          <p:cNvPr id="18" name="Picture 17">
            <a:extLst>
              <a:ext uri="{FF2B5EF4-FFF2-40B4-BE49-F238E27FC236}">
                <a16:creationId xmlns:a16="http://schemas.microsoft.com/office/drawing/2014/main" id="{4FE2B79D-695C-121A-ED69-905993784043}"/>
              </a:ext>
            </a:extLst>
          </p:cNvPr>
          <p:cNvPicPr>
            <a:picLocks noChangeAspect="1"/>
          </p:cNvPicPr>
          <p:nvPr/>
        </p:nvPicPr>
        <p:blipFill rotWithShape="1">
          <a:blip r:embed="rId6"/>
          <a:srcRect l="28003" t="19644" r="23220" b="15969"/>
          <a:stretch/>
        </p:blipFill>
        <p:spPr>
          <a:xfrm>
            <a:off x="3144605" y="2638091"/>
            <a:ext cx="2854789" cy="1852048"/>
          </a:xfrm>
          <a:prstGeom prst="rect">
            <a:avLst/>
          </a:prstGeom>
        </p:spPr>
      </p:pic>
      <p:pic>
        <p:nvPicPr>
          <p:cNvPr id="20" name="Picture 19">
            <a:extLst>
              <a:ext uri="{FF2B5EF4-FFF2-40B4-BE49-F238E27FC236}">
                <a16:creationId xmlns:a16="http://schemas.microsoft.com/office/drawing/2014/main" id="{78825858-6D77-86B6-8CA6-F7DCBAA5C658}"/>
              </a:ext>
            </a:extLst>
          </p:cNvPr>
          <p:cNvPicPr>
            <a:picLocks noChangeAspect="1"/>
          </p:cNvPicPr>
          <p:nvPr/>
        </p:nvPicPr>
        <p:blipFill rotWithShape="1">
          <a:blip r:embed="rId7"/>
          <a:srcRect l="28003" t="25160" r="23135" b="18343"/>
          <a:stretch/>
        </p:blipFill>
        <p:spPr>
          <a:xfrm>
            <a:off x="131210" y="2638091"/>
            <a:ext cx="2847567" cy="1852048"/>
          </a:xfrm>
          <a:prstGeom prst="rect">
            <a:avLst/>
          </a:prstGeom>
        </p:spPr>
      </p:pic>
      <p:pic>
        <p:nvPicPr>
          <p:cNvPr id="22" name="Picture 21">
            <a:extLst>
              <a:ext uri="{FF2B5EF4-FFF2-40B4-BE49-F238E27FC236}">
                <a16:creationId xmlns:a16="http://schemas.microsoft.com/office/drawing/2014/main" id="{30162A2B-7D3F-A83E-CB67-D81254F69435}"/>
              </a:ext>
            </a:extLst>
          </p:cNvPr>
          <p:cNvPicPr>
            <a:picLocks noChangeAspect="1"/>
          </p:cNvPicPr>
          <p:nvPr/>
        </p:nvPicPr>
        <p:blipFill rotWithShape="1">
          <a:blip r:embed="rId8"/>
          <a:srcRect l="30508" t="30433" r="23305" b="7612"/>
          <a:stretch/>
        </p:blipFill>
        <p:spPr>
          <a:xfrm>
            <a:off x="6160573" y="811445"/>
            <a:ext cx="2854789" cy="1689442"/>
          </a:xfrm>
          <a:prstGeom prst="rect">
            <a:avLst/>
          </a:prstGeom>
        </p:spPr>
      </p:pic>
      <p:pic>
        <p:nvPicPr>
          <p:cNvPr id="24" name="Picture 23">
            <a:extLst>
              <a:ext uri="{FF2B5EF4-FFF2-40B4-BE49-F238E27FC236}">
                <a16:creationId xmlns:a16="http://schemas.microsoft.com/office/drawing/2014/main" id="{0A4D8B72-0BFE-1AAE-36BE-35C06DDAEBB6}"/>
              </a:ext>
            </a:extLst>
          </p:cNvPr>
          <p:cNvPicPr>
            <a:picLocks noChangeAspect="1"/>
          </p:cNvPicPr>
          <p:nvPr/>
        </p:nvPicPr>
        <p:blipFill rotWithShape="1">
          <a:blip r:embed="rId9"/>
          <a:srcRect l="28003" t="18381" r="22458" b="6139"/>
          <a:stretch/>
        </p:blipFill>
        <p:spPr>
          <a:xfrm>
            <a:off x="6160573" y="2638092"/>
            <a:ext cx="2847567" cy="18520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 name="Google Shape;195;p27">
            <a:extLst>
              <a:ext uri="{FF2B5EF4-FFF2-40B4-BE49-F238E27FC236}">
                <a16:creationId xmlns:a16="http://schemas.microsoft.com/office/drawing/2014/main" id="{16D6F619-8A75-D713-AD1C-11CB11BC8E69}"/>
              </a:ext>
            </a:extLst>
          </p:cNvPr>
          <p:cNvSpPr txBox="1">
            <a:spLocks/>
          </p:cNvSpPr>
          <p:nvPr/>
        </p:nvSpPr>
        <p:spPr>
          <a:xfrm>
            <a:off x="2493454" y="184594"/>
            <a:ext cx="4157091"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BEST PRACTICES</a:t>
            </a:r>
          </a:p>
        </p:txBody>
      </p:sp>
      <p:pic>
        <p:nvPicPr>
          <p:cNvPr id="7" name="Picture 6">
            <a:extLst>
              <a:ext uri="{FF2B5EF4-FFF2-40B4-BE49-F238E27FC236}">
                <a16:creationId xmlns:a16="http://schemas.microsoft.com/office/drawing/2014/main" id="{F84B7027-87E7-AFCB-4320-16C70C2B2D10}"/>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77FD05B3-E17A-4BBF-0F8E-27950C7E04B6}"/>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pic>
        <p:nvPicPr>
          <p:cNvPr id="4" name="Picture 3">
            <a:extLst>
              <a:ext uri="{FF2B5EF4-FFF2-40B4-BE49-F238E27FC236}">
                <a16:creationId xmlns:a16="http://schemas.microsoft.com/office/drawing/2014/main" id="{F585DCA2-4B42-6A18-E13E-02E81A28AB95}"/>
              </a:ext>
            </a:extLst>
          </p:cNvPr>
          <p:cNvPicPr>
            <a:picLocks noChangeAspect="1"/>
          </p:cNvPicPr>
          <p:nvPr/>
        </p:nvPicPr>
        <p:blipFill>
          <a:blip r:embed="rId4"/>
          <a:stretch>
            <a:fillRect/>
          </a:stretch>
        </p:blipFill>
        <p:spPr>
          <a:xfrm>
            <a:off x="325315" y="861101"/>
            <a:ext cx="2391980" cy="3478424"/>
          </a:xfrm>
          <a:prstGeom prst="rect">
            <a:avLst/>
          </a:prstGeom>
        </p:spPr>
      </p:pic>
      <p:pic>
        <p:nvPicPr>
          <p:cNvPr id="11" name="Picture 10">
            <a:extLst>
              <a:ext uri="{FF2B5EF4-FFF2-40B4-BE49-F238E27FC236}">
                <a16:creationId xmlns:a16="http://schemas.microsoft.com/office/drawing/2014/main" id="{886E1ADC-255F-B909-98A8-6BF1D69513B8}"/>
              </a:ext>
            </a:extLst>
          </p:cNvPr>
          <p:cNvPicPr>
            <a:picLocks noChangeAspect="1"/>
          </p:cNvPicPr>
          <p:nvPr/>
        </p:nvPicPr>
        <p:blipFill>
          <a:blip r:embed="rId5"/>
          <a:stretch>
            <a:fillRect/>
          </a:stretch>
        </p:blipFill>
        <p:spPr>
          <a:xfrm>
            <a:off x="2845599" y="861101"/>
            <a:ext cx="3006672" cy="1627322"/>
          </a:xfrm>
          <a:prstGeom prst="rect">
            <a:avLst/>
          </a:prstGeom>
        </p:spPr>
      </p:pic>
      <p:pic>
        <p:nvPicPr>
          <p:cNvPr id="15" name="Picture 14">
            <a:extLst>
              <a:ext uri="{FF2B5EF4-FFF2-40B4-BE49-F238E27FC236}">
                <a16:creationId xmlns:a16="http://schemas.microsoft.com/office/drawing/2014/main" id="{AD56AB32-9CCD-E8D4-A72F-9830765BECA9}"/>
              </a:ext>
            </a:extLst>
          </p:cNvPr>
          <p:cNvPicPr>
            <a:picLocks noChangeAspect="1"/>
          </p:cNvPicPr>
          <p:nvPr/>
        </p:nvPicPr>
        <p:blipFill>
          <a:blip r:embed="rId5"/>
          <a:stretch>
            <a:fillRect/>
          </a:stretch>
        </p:blipFill>
        <p:spPr>
          <a:xfrm>
            <a:off x="2845599" y="2712203"/>
            <a:ext cx="3006672" cy="1627322"/>
          </a:xfrm>
          <a:prstGeom prst="rect">
            <a:avLst/>
          </a:prstGeom>
        </p:spPr>
      </p:pic>
      <p:pic>
        <p:nvPicPr>
          <p:cNvPr id="17" name="Picture 16">
            <a:extLst>
              <a:ext uri="{FF2B5EF4-FFF2-40B4-BE49-F238E27FC236}">
                <a16:creationId xmlns:a16="http://schemas.microsoft.com/office/drawing/2014/main" id="{03511A6A-FD9C-2B0C-52A8-E005135BCB11}"/>
              </a:ext>
            </a:extLst>
          </p:cNvPr>
          <p:cNvPicPr>
            <a:picLocks noChangeAspect="1"/>
          </p:cNvPicPr>
          <p:nvPr/>
        </p:nvPicPr>
        <p:blipFill>
          <a:blip r:embed="rId6"/>
          <a:stretch>
            <a:fillRect/>
          </a:stretch>
        </p:blipFill>
        <p:spPr>
          <a:xfrm>
            <a:off x="5980575" y="850391"/>
            <a:ext cx="2596638" cy="34891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 name="Picture 4">
            <a:extLst>
              <a:ext uri="{FF2B5EF4-FFF2-40B4-BE49-F238E27FC236}">
                <a16:creationId xmlns:a16="http://schemas.microsoft.com/office/drawing/2014/main" id="{C78A5F4F-4195-A403-AF77-5047065749BF}"/>
              </a:ext>
            </a:extLst>
          </p:cNvPr>
          <p:cNvPicPr>
            <a:picLocks noChangeAspect="1"/>
          </p:cNvPicPr>
          <p:nvPr/>
        </p:nvPicPr>
        <p:blipFill>
          <a:blip r:embed="rId3"/>
          <a:stretch>
            <a:fillRect/>
          </a:stretch>
        </p:blipFill>
        <p:spPr>
          <a:xfrm>
            <a:off x="0" y="4637488"/>
            <a:ext cx="2560542" cy="506012"/>
          </a:xfrm>
          <a:prstGeom prst="rect">
            <a:avLst/>
          </a:prstGeom>
        </p:spPr>
      </p:pic>
      <p:sp>
        <p:nvSpPr>
          <p:cNvPr id="6" name="TextBox 5">
            <a:extLst>
              <a:ext uri="{FF2B5EF4-FFF2-40B4-BE49-F238E27FC236}">
                <a16:creationId xmlns:a16="http://schemas.microsoft.com/office/drawing/2014/main" id="{EF421776-51D4-C1A7-EF17-09701C14E75D}"/>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 name="Google Shape;195;p27">
            <a:extLst>
              <a:ext uri="{FF2B5EF4-FFF2-40B4-BE49-F238E27FC236}">
                <a16:creationId xmlns:a16="http://schemas.microsoft.com/office/drawing/2014/main" id="{6442020D-09C0-FDBA-25BF-06B356B97901}"/>
              </a:ext>
            </a:extLst>
          </p:cNvPr>
          <p:cNvSpPr txBox="1">
            <a:spLocks/>
          </p:cNvSpPr>
          <p:nvPr/>
        </p:nvSpPr>
        <p:spPr>
          <a:xfrm>
            <a:off x="2493454" y="184594"/>
            <a:ext cx="4157091"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REFERENCES</a:t>
            </a:r>
          </a:p>
        </p:txBody>
      </p:sp>
      <p:sp>
        <p:nvSpPr>
          <p:cNvPr id="4" name="TextBox 3">
            <a:extLst>
              <a:ext uri="{FF2B5EF4-FFF2-40B4-BE49-F238E27FC236}">
                <a16:creationId xmlns:a16="http://schemas.microsoft.com/office/drawing/2014/main" id="{A54B1783-3BF8-A46C-9D9C-E43523145ADA}"/>
              </a:ext>
            </a:extLst>
          </p:cNvPr>
          <p:cNvSpPr txBox="1"/>
          <p:nvPr/>
        </p:nvSpPr>
        <p:spPr>
          <a:xfrm>
            <a:off x="567624" y="1020127"/>
            <a:ext cx="8359400" cy="2957861"/>
          </a:xfrm>
          <a:prstGeom prst="rect">
            <a:avLst/>
          </a:prstGeom>
          <a:noFill/>
        </p:spPr>
        <p:txBody>
          <a:bodyPr wrap="square">
            <a:spAutoFit/>
          </a:bodyPr>
          <a:lstStyle/>
          <a:p>
            <a:pPr marL="169863" indent="-169863"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https://www.educative.io/courses/build-your-own-chatbot-inpython/qAA5 mKY19Gp </a:t>
            </a:r>
          </a:p>
          <a:p>
            <a:pPr marL="169863" indent="-169863"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https://towardsdatascience.com/reading-color-blindness-charts-deeplearning-and</a:t>
            </a:r>
          </a:p>
          <a:p>
            <a:pPr marL="115888" indent="53975"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-computer-vision-a8c824dd71cd </a:t>
            </a:r>
          </a:p>
          <a:p>
            <a:pPr marL="169863" indent="-169863"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https://pyimagesearch.com/2017/09/11/object-detection-with-deeplearning</a:t>
            </a:r>
          </a:p>
          <a:p>
            <a:pPr marL="169863"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-and-opencv/ </a:t>
            </a:r>
          </a:p>
          <a:p>
            <a:pPr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https://datascienceparichay.com/article/distance-between-two-pointspython/ </a:t>
            </a:r>
          </a:p>
          <a:p>
            <a:pPr algn="just">
              <a:lnSpc>
                <a:spcPct val="150000"/>
              </a:lnSpc>
            </a:pPr>
            <a:r>
              <a:rPr lang="en-US" sz="18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https://phdservices.org/currency-recognition-using-opencv-python/ </a:t>
            </a:r>
          </a:p>
        </p:txBody>
      </p:sp>
    </p:spTree>
    <p:extLst>
      <p:ext uri="{BB962C8B-B14F-4D97-AF65-F5344CB8AC3E}">
        <p14:creationId xmlns:p14="http://schemas.microsoft.com/office/powerpoint/2010/main" val="2682552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41B8-B61B-ACC4-C3EB-3671A12FB8CC}"/>
              </a:ext>
            </a:extLst>
          </p:cNvPr>
          <p:cNvSpPr>
            <a:spLocks noGrp="1"/>
          </p:cNvSpPr>
          <p:nvPr>
            <p:ph type="title"/>
          </p:nvPr>
        </p:nvSpPr>
        <p:spPr/>
        <p:txBody>
          <a:bodyPr/>
          <a:lstStyle/>
          <a:p>
            <a:r>
              <a:rPr lang="en-US" dirty="0">
                <a:latin typeface="Harrington" panose="04040505050A02020702" pitchFamily="82" charset="0"/>
              </a:rPr>
              <a:t>THANK YOU !</a:t>
            </a:r>
          </a:p>
        </p:txBody>
      </p:sp>
      <p:pic>
        <p:nvPicPr>
          <p:cNvPr id="3" name="Picture 2">
            <a:extLst>
              <a:ext uri="{FF2B5EF4-FFF2-40B4-BE49-F238E27FC236}">
                <a16:creationId xmlns:a16="http://schemas.microsoft.com/office/drawing/2014/main" id="{382BFC4B-A874-83F0-4151-4BEA775A77C6}"/>
              </a:ext>
            </a:extLst>
          </p:cNvPr>
          <p:cNvPicPr>
            <a:picLocks noChangeAspect="1"/>
          </p:cNvPicPr>
          <p:nvPr/>
        </p:nvPicPr>
        <p:blipFill>
          <a:blip r:embed="rId2"/>
          <a:stretch>
            <a:fillRect/>
          </a:stretch>
        </p:blipFill>
        <p:spPr>
          <a:xfrm>
            <a:off x="-1309394" y="2056218"/>
            <a:ext cx="2231329" cy="3743268"/>
          </a:xfrm>
          <a:prstGeom prst="rect">
            <a:avLst/>
          </a:prstGeom>
        </p:spPr>
      </p:pic>
    </p:spTree>
    <p:extLst>
      <p:ext uri="{BB962C8B-B14F-4D97-AF65-F5344CB8AC3E}">
        <p14:creationId xmlns:p14="http://schemas.microsoft.com/office/powerpoint/2010/main" val="178286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1" name="Google Shape;195;p27">
            <a:extLst>
              <a:ext uri="{FF2B5EF4-FFF2-40B4-BE49-F238E27FC236}">
                <a16:creationId xmlns:a16="http://schemas.microsoft.com/office/drawing/2014/main" id="{9B1B634C-A410-A31B-899B-D459080BFDA5}"/>
              </a:ext>
            </a:extLst>
          </p:cNvPr>
          <p:cNvSpPr txBox="1">
            <a:spLocks/>
          </p:cNvSpPr>
          <p:nvPr/>
        </p:nvSpPr>
        <p:spPr>
          <a:xfrm>
            <a:off x="1247976" y="185853"/>
            <a:ext cx="664804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SYSTEM OVERVIEW DIAGRAM</a:t>
            </a:r>
          </a:p>
        </p:txBody>
      </p:sp>
      <p:pic>
        <p:nvPicPr>
          <p:cNvPr id="12" name="Picture 11">
            <a:extLst>
              <a:ext uri="{FF2B5EF4-FFF2-40B4-BE49-F238E27FC236}">
                <a16:creationId xmlns:a16="http://schemas.microsoft.com/office/drawing/2014/main" id="{35644360-1185-9080-638D-49D0EE888781}"/>
              </a:ext>
            </a:extLst>
          </p:cNvPr>
          <p:cNvPicPr>
            <a:picLocks noChangeAspect="1"/>
          </p:cNvPicPr>
          <p:nvPr/>
        </p:nvPicPr>
        <p:blipFill>
          <a:blip r:embed="rId3"/>
          <a:stretch>
            <a:fillRect/>
          </a:stretch>
        </p:blipFill>
        <p:spPr>
          <a:xfrm>
            <a:off x="2139911" y="862360"/>
            <a:ext cx="4864178" cy="3585540"/>
          </a:xfrm>
          <a:prstGeom prst="rect">
            <a:avLst/>
          </a:prstGeom>
        </p:spPr>
      </p:pic>
      <p:pic>
        <p:nvPicPr>
          <p:cNvPr id="13" name="Picture 12">
            <a:extLst>
              <a:ext uri="{FF2B5EF4-FFF2-40B4-BE49-F238E27FC236}">
                <a16:creationId xmlns:a16="http://schemas.microsoft.com/office/drawing/2014/main" id="{46BC2EEE-7B6F-0B54-E52F-BEE98E707788}"/>
              </a:ext>
            </a:extLst>
          </p:cNvPr>
          <p:cNvPicPr>
            <a:picLocks noChangeAspect="1"/>
          </p:cNvPicPr>
          <p:nvPr/>
        </p:nvPicPr>
        <p:blipFill>
          <a:blip r:embed="rId4"/>
          <a:stretch>
            <a:fillRect/>
          </a:stretch>
        </p:blipFill>
        <p:spPr>
          <a:xfrm>
            <a:off x="0" y="4637488"/>
            <a:ext cx="2560542" cy="506012"/>
          </a:xfrm>
          <a:prstGeom prst="rect">
            <a:avLst/>
          </a:prstGeom>
        </p:spPr>
      </p:pic>
      <p:sp>
        <p:nvSpPr>
          <p:cNvPr id="14" name="TextBox 13">
            <a:extLst>
              <a:ext uri="{FF2B5EF4-FFF2-40B4-BE49-F238E27FC236}">
                <a16:creationId xmlns:a16="http://schemas.microsoft.com/office/drawing/2014/main" id="{F84881A4-53B8-B418-D7B5-6D045CAB4A24}"/>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3AC2974-3F8A-1FBC-5761-DD3CBA1D919A}"/>
              </a:ext>
            </a:extLst>
          </p:cNvPr>
          <p:cNvGrpSpPr/>
          <p:nvPr/>
        </p:nvGrpSpPr>
        <p:grpSpPr>
          <a:xfrm>
            <a:off x="3946657" y="1650382"/>
            <a:ext cx="3658472" cy="1511918"/>
            <a:chOff x="1552865" y="2118732"/>
            <a:chExt cx="3585000" cy="1511918"/>
          </a:xfrm>
        </p:grpSpPr>
        <p:sp>
          <p:nvSpPr>
            <p:cNvPr id="3" name="Google Shape;195;p27">
              <a:extLst>
                <a:ext uri="{FF2B5EF4-FFF2-40B4-BE49-F238E27FC236}">
                  <a16:creationId xmlns:a16="http://schemas.microsoft.com/office/drawing/2014/main" id="{D7EF3395-3FD2-4C5C-3E83-8BE2EFBDE67E}"/>
                </a:ext>
              </a:extLst>
            </p:cNvPr>
            <p:cNvSpPr txBox="1">
              <a:spLocks/>
            </p:cNvSpPr>
            <p:nvPr/>
          </p:nvSpPr>
          <p:spPr>
            <a:xfrm>
              <a:off x="1552865" y="2118732"/>
              <a:ext cx="3585000" cy="11295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4000" b="1" dirty="0">
                <a:solidFill>
                  <a:schemeClr val="bg2">
                    <a:lumMod val="10000"/>
                    <a:lumOff val="90000"/>
                  </a:schemeClr>
                </a:solidFill>
                <a:latin typeface="Lucida Handwriting" panose="03010101010101010101" pitchFamily="66" charset="0"/>
              </a:endParaRPr>
            </a:p>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M.C.J. Costa</a:t>
              </a:r>
            </a:p>
            <a:p>
              <a:r>
                <a:rPr lang="en-US" sz="3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IT17088138</a:t>
              </a:r>
            </a:p>
          </p:txBody>
        </p:sp>
        <p:sp>
          <p:nvSpPr>
            <p:cNvPr id="4" name="Google Shape;195;p27">
              <a:extLst>
                <a:ext uri="{FF2B5EF4-FFF2-40B4-BE49-F238E27FC236}">
                  <a16:creationId xmlns:a16="http://schemas.microsoft.com/office/drawing/2014/main" id="{72C48849-54E4-7274-341B-E1200CB755C1}"/>
                </a:ext>
              </a:extLst>
            </p:cNvPr>
            <p:cNvSpPr txBox="1">
              <a:spLocks/>
            </p:cNvSpPr>
            <p:nvPr/>
          </p:nvSpPr>
          <p:spPr>
            <a:xfrm>
              <a:off x="1552865" y="2954143"/>
              <a:ext cx="2804600"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Information Technology</a:t>
              </a:r>
            </a:p>
          </p:txBody>
        </p:sp>
      </p:grpSp>
      <p:pic>
        <p:nvPicPr>
          <p:cNvPr id="6" name="Picture 5">
            <a:extLst>
              <a:ext uri="{FF2B5EF4-FFF2-40B4-BE49-F238E27FC236}">
                <a16:creationId xmlns:a16="http://schemas.microsoft.com/office/drawing/2014/main" id="{EDB0923C-0769-2863-4E6B-EB8E9F1AAACA}"/>
              </a:ext>
            </a:extLst>
          </p:cNvPr>
          <p:cNvPicPr>
            <a:picLocks noChangeAspect="1"/>
          </p:cNvPicPr>
          <p:nvPr/>
        </p:nvPicPr>
        <p:blipFill>
          <a:blip r:embed="rId2"/>
          <a:stretch>
            <a:fillRect/>
          </a:stretch>
        </p:blipFill>
        <p:spPr>
          <a:xfrm>
            <a:off x="1945146" y="1252841"/>
            <a:ext cx="1670449" cy="2072820"/>
          </a:xfrm>
          <a:prstGeom prst="rect">
            <a:avLst/>
          </a:prstGeom>
        </p:spPr>
      </p:pic>
      <p:pic>
        <p:nvPicPr>
          <p:cNvPr id="7" name="Picture 6">
            <a:extLst>
              <a:ext uri="{FF2B5EF4-FFF2-40B4-BE49-F238E27FC236}">
                <a16:creationId xmlns:a16="http://schemas.microsoft.com/office/drawing/2014/main" id="{6292AE1D-7779-D505-7AB2-743182ABA39C}"/>
              </a:ext>
            </a:extLst>
          </p:cNvPr>
          <p:cNvPicPr>
            <a:picLocks noChangeAspect="1"/>
          </p:cNvPicPr>
          <p:nvPr/>
        </p:nvPicPr>
        <p:blipFill>
          <a:blip r:embed="rId3"/>
          <a:stretch>
            <a:fillRect/>
          </a:stretch>
        </p:blipFill>
        <p:spPr>
          <a:xfrm>
            <a:off x="0" y="4637488"/>
            <a:ext cx="2560542" cy="506012"/>
          </a:xfrm>
          <a:prstGeom prst="rect">
            <a:avLst/>
          </a:prstGeom>
        </p:spPr>
      </p:pic>
      <p:sp>
        <p:nvSpPr>
          <p:cNvPr id="8" name="TextBox 7">
            <a:extLst>
              <a:ext uri="{FF2B5EF4-FFF2-40B4-BE49-F238E27FC236}">
                <a16:creationId xmlns:a16="http://schemas.microsoft.com/office/drawing/2014/main" id="{CD23DA1E-C2F7-ACDF-71D3-B8AE766D825F}"/>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Tree>
    <p:extLst>
      <p:ext uri="{BB962C8B-B14F-4D97-AF65-F5344CB8AC3E}">
        <p14:creationId xmlns:p14="http://schemas.microsoft.com/office/powerpoint/2010/main" val="421920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13" name="Google Shape;195;p27">
            <a:extLst>
              <a:ext uri="{FF2B5EF4-FFF2-40B4-BE49-F238E27FC236}">
                <a16:creationId xmlns:a16="http://schemas.microsoft.com/office/drawing/2014/main" id="{A70C5DD3-8FF3-E656-1897-52E7D8930476}"/>
              </a:ext>
            </a:extLst>
          </p:cNvPr>
          <p:cNvSpPr txBox="1">
            <a:spLocks/>
          </p:cNvSpPr>
          <p:nvPr/>
        </p:nvSpPr>
        <p:spPr>
          <a:xfrm>
            <a:off x="2252066" y="230458"/>
            <a:ext cx="4639868" cy="67650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RESEARCH PROBLEM</a:t>
            </a:r>
          </a:p>
        </p:txBody>
      </p:sp>
      <p:sp>
        <p:nvSpPr>
          <p:cNvPr id="17" name="TextBox 16">
            <a:extLst>
              <a:ext uri="{FF2B5EF4-FFF2-40B4-BE49-F238E27FC236}">
                <a16:creationId xmlns:a16="http://schemas.microsoft.com/office/drawing/2014/main" id="{6DD88BD7-6707-FCB7-0E7C-890406ED1129}"/>
              </a:ext>
            </a:extLst>
          </p:cNvPr>
          <p:cNvSpPr txBox="1"/>
          <p:nvPr/>
        </p:nvSpPr>
        <p:spPr>
          <a:xfrm>
            <a:off x="764787" y="1085384"/>
            <a:ext cx="7614426" cy="2126864"/>
          </a:xfrm>
          <a:prstGeom prst="rect">
            <a:avLst/>
          </a:prstGeom>
          <a:noFill/>
        </p:spPr>
        <p:txBody>
          <a:bodyPr wrap="square">
            <a:spAutoFit/>
          </a:bodyPr>
          <a:lstStyle/>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Diagnosing a person what type of colorblindness they have.</a:t>
            </a:r>
          </a:p>
          <a:p>
            <a:pPr marL="169863" indent="-169863"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No current dataset supporting the users with correct color filter through the  mobile device.</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Creating model to support Ishihara test.</a:t>
            </a:r>
          </a:p>
          <a:p>
            <a:pPr algn="just">
              <a:lnSpc>
                <a:spcPct val="150000"/>
              </a:lnSpc>
            </a:pPr>
            <a:r>
              <a:rPr lang="en-US" sz="1800" b="1"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 Create a mobile application to support the colorblind person.</a:t>
            </a:r>
          </a:p>
        </p:txBody>
      </p:sp>
      <p:pic>
        <p:nvPicPr>
          <p:cNvPr id="18" name="Picture 17">
            <a:extLst>
              <a:ext uri="{FF2B5EF4-FFF2-40B4-BE49-F238E27FC236}">
                <a16:creationId xmlns:a16="http://schemas.microsoft.com/office/drawing/2014/main" id="{784DD0FC-DD0D-8E3B-F69B-A1BC2498CB46}"/>
              </a:ext>
            </a:extLst>
          </p:cNvPr>
          <p:cNvPicPr>
            <a:picLocks noChangeAspect="1"/>
          </p:cNvPicPr>
          <p:nvPr/>
        </p:nvPicPr>
        <p:blipFill>
          <a:blip r:embed="rId3"/>
          <a:stretch>
            <a:fillRect/>
          </a:stretch>
        </p:blipFill>
        <p:spPr>
          <a:xfrm>
            <a:off x="0" y="4637488"/>
            <a:ext cx="2560542" cy="506012"/>
          </a:xfrm>
          <a:prstGeom prst="rect">
            <a:avLst/>
          </a:prstGeom>
        </p:spPr>
      </p:pic>
      <p:sp>
        <p:nvSpPr>
          <p:cNvPr id="19" name="TextBox 18">
            <a:extLst>
              <a:ext uri="{FF2B5EF4-FFF2-40B4-BE49-F238E27FC236}">
                <a16:creationId xmlns:a16="http://schemas.microsoft.com/office/drawing/2014/main" id="{4EE16738-5452-A6C2-D08C-9FC0DCCABCF5}"/>
              </a:ext>
            </a:extLst>
          </p:cNvPr>
          <p:cNvSpPr txBox="1"/>
          <p:nvPr/>
        </p:nvSpPr>
        <p:spPr>
          <a:xfrm>
            <a:off x="8061128" y="4751994"/>
            <a:ext cx="993662" cy="276999"/>
          </a:xfrm>
          <a:prstGeom prst="rect">
            <a:avLst/>
          </a:prstGeom>
          <a:noFill/>
        </p:spPr>
        <p:txBody>
          <a:bodyPr wrap="square">
            <a:spAutoFit/>
          </a:bodyPr>
          <a:lstStyle/>
          <a:p>
            <a:r>
              <a:rPr lang="en-US" sz="1200" dirty="0">
                <a:solidFill>
                  <a:schemeClr val="bg2">
                    <a:lumMod val="10000"/>
                    <a:lumOff val="90000"/>
                  </a:schemeClr>
                </a:solidFill>
                <a:latin typeface="Calibri" panose="020F0502020204030204" pitchFamily="34" charset="0"/>
                <a:ea typeface="Calibri" panose="020F0502020204030204" pitchFamily="34" charset="0"/>
                <a:cs typeface="Calibri" panose="020F0502020204030204" pitchFamily="34" charset="0"/>
              </a:rPr>
              <a:t>20/04/2023</a:t>
            </a:r>
          </a:p>
        </p:txBody>
      </p:sp>
      <p:sp>
        <p:nvSpPr>
          <p:cNvPr id="20" name="Rectangle 19">
            <a:extLst>
              <a:ext uri="{FF2B5EF4-FFF2-40B4-BE49-F238E27FC236}">
                <a16:creationId xmlns:a16="http://schemas.microsoft.com/office/drawing/2014/main" id="{5907302A-B824-AAE8-41C9-C13B6E995599}"/>
              </a:ext>
            </a:extLst>
          </p:cNvPr>
          <p:cNvSpPr/>
          <p:nvPr/>
        </p:nvSpPr>
        <p:spPr>
          <a:xfrm>
            <a:off x="3244426" y="4699619"/>
            <a:ext cx="3929525" cy="365125"/>
          </a:xfrm>
          <a:prstGeom prst="rect">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2">
                    <a:lumMod val="10000"/>
                    <a:lumOff val="90000"/>
                  </a:schemeClr>
                </a:solidFill>
                <a:effectLst/>
                <a:uLnTx/>
                <a:uFillTx/>
                <a:latin typeface="Avenir Next LT Pro Demi" panose="020B0704020202020204" pitchFamily="34" charset="0"/>
                <a:ea typeface="+mn-ea"/>
                <a:cs typeface="+mn-cs"/>
              </a:rPr>
              <a:t>IT171088138   |   M.C.J. Costa   |   22_23-J 83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njoy Norway Minitheme by Slidesgo">
  <a:themeElements>
    <a:clrScheme name="Simple Light">
      <a:dk1>
        <a:srgbClr val="000626"/>
      </a:dk1>
      <a:lt1>
        <a:srgbClr val="FFFFFF"/>
      </a:lt1>
      <a:dk2>
        <a:srgbClr val="010F5C"/>
      </a:dk2>
      <a:lt2>
        <a:srgbClr val="00BD85"/>
      </a:lt2>
      <a:accent1>
        <a:srgbClr val="02BC87"/>
      </a:accent1>
      <a:accent2>
        <a:srgbClr val="4D346B"/>
      </a:accent2>
      <a:accent3>
        <a:srgbClr val="9090F1"/>
      </a:accent3>
      <a:accent4>
        <a:srgbClr val="A078D8"/>
      </a:accent4>
      <a:accent5>
        <a:srgbClr val="8BE7DB"/>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A7C8CF2A593047B63786868F06D6FF" ma:contentTypeVersion="12" ma:contentTypeDescription="Create a new document." ma:contentTypeScope="" ma:versionID="5ef216e7fd08cf475a13084af349306e">
  <xsd:schema xmlns:xsd="http://www.w3.org/2001/XMLSchema" xmlns:xs="http://www.w3.org/2001/XMLSchema" xmlns:p="http://schemas.microsoft.com/office/2006/metadata/properties" xmlns:ns2="b6b69901-d73e-46e9-8a1b-27655a140d1b" xmlns:ns3="db72c12f-87a4-44ab-bbc5-4cc8306b158a" targetNamespace="http://schemas.microsoft.com/office/2006/metadata/properties" ma:root="true" ma:fieldsID="76f6e531fb52933abba691a7bcae1271" ns2:_="" ns3:_="">
    <xsd:import namespace="b6b69901-d73e-46e9-8a1b-27655a140d1b"/>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69901-d73e-46e9-8a1b-27655a140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6b69901-d73e-46e9-8a1b-27655a140d1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00F8AC22-CEC9-42D1-91FD-7A807D17546C}"/>
</file>

<file path=customXml/itemProps2.xml><?xml version="1.0" encoding="utf-8"?>
<ds:datastoreItem xmlns:ds="http://schemas.openxmlformats.org/officeDocument/2006/customXml" ds:itemID="{46483782-424C-4175-9521-B89E31188095}"/>
</file>

<file path=customXml/itemProps3.xml><?xml version="1.0" encoding="utf-8"?>
<ds:datastoreItem xmlns:ds="http://schemas.openxmlformats.org/officeDocument/2006/customXml" ds:itemID="{70B96C2B-FD74-41A4-91FF-40459C677E88}"/>
</file>

<file path=docProps/app.xml><?xml version="1.0" encoding="utf-8"?>
<Properties xmlns="http://schemas.openxmlformats.org/officeDocument/2006/extended-properties" xmlns:vt="http://schemas.openxmlformats.org/officeDocument/2006/docPropsVTypes">
  <TotalTime>1557</TotalTime>
  <Words>2885</Words>
  <Application>Microsoft Office PowerPoint</Application>
  <PresentationFormat>On-screen Show (16:9)</PresentationFormat>
  <Paragraphs>390</Paragraphs>
  <Slides>66</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Josefin Sans</vt:lpstr>
      <vt:lpstr>Avenir Next LT Pro Demi</vt:lpstr>
      <vt:lpstr>Bebas Neue</vt:lpstr>
      <vt:lpstr>Harrington</vt:lpstr>
      <vt:lpstr>Barlow Condensed Light</vt:lpstr>
      <vt:lpstr>Open Sans</vt:lpstr>
      <vt:lpstr>Calibri</vt:lpstr>
      <vt:lpstr>Wingdings</vt:lpstr>
      <vt:lpstr>Arial</vt:lpstr>
      <vt:lpstr>Lucida Handwriting</vt:lpstr>
      <vt:lpstr>Enjoy Norway Minitheme by Slidesgo</vt:lpstr>
      <vt:lpstr>THIRD EYE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 EYE</dc:title>
  <cp:lastModifiedBy>Amarasinghe A.D it19133614</cp:lastModifiedBy>
  <cp:revision>382</cp:revision>
  <dcterms:modified xsi:type="dcterms:W3CDTF">2023-04-21T05:33:57Z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0x01010066A7C8CF2A593047B63786868F06D6FF</vt:lpwstr>
  </property>
</Properties>
</file>